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4" r:id="rId3"/>
    <p:sldId id="275" r:id="rId4"/>
    <p:sldId id="257" r:id="rId5"/>
    <p:sldId id="258" r:id="rId6"/>
    <p:sldId id="259" r:id="rId7"/>
    <p:sldId id="276" r:id="rId8"/>
    <p:sldId id="277" r:id="rId9"/>
    <p:sldId id="260" r:id="rId10"/>
    <p:sldId id="261" r:id="rId11"/>
    <p:sldId id="262" r:id="rId12"/>
    <p:sldId id="263" r:id="rId13"/>
    <p:sldId id="264" r:id="rId14"/>
    <p:sldId id="279" r:id="rId15"/>
    <p:sldId id="267" r:id="rId16"/>
    <p:sldId id="266" r:id="rId17"/>
    <p:sldId id="268" r:id="rId18"/>
    <p:sldId id="269" r:id="rId19"/>
    <p:sldId id="270" r:id="rId20"/>
    <p:sldId id="271" r:id="rId21"/>
    <p:sldId id="272" r:id="rId22"/>
    <p:sldId id="273" r:id="rId23"/>
    <p:sldId id="278"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48E66-621A-477E-9440-488085698D45}" type="datetimeFigureOut">
              <a:rPr lang="it-IT" smtClean="0"/>
              <a:t>24/01/2023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CC74E-3576-4FF0-8AF1-8E83EE63D5CA}" type="slidenum">
              <a:rPr lang="it-IT" smtClean="0"/>
              <a:t>‹N›</a:t>
            </a:fld>
            <a:endParaRPr lang="it-IT"/>
          </a:p>
        </p:txBody>
      </p:sp>
    </p:spTree>
    <p:extLst>
      <p:ext uri="{BB962C8B-B14F-4D97-AF65-F5344CB8AC3E}">
        <p14:creationId xmlns:p14="http://schemas.microsoft.com/office/powerpoint/2010/main" val="3079810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B02DAF-69CE-F51B-FF2E-D4500351287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1591434-8A60-B89E-D925-C4653FF4E9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3DE6CA4-CA8B-C63A-241B-E5E55F1A0957}"/>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5" name="Segnaposto piè di pagina 4">
            <a:extLst>
              <a:ext uri="{FF2B5EF4-FFF2-40B4-BE49-F238E27FC236}">
                <a16:creationId xmlns:a16="http://schemas.microsoft.com/office/drawing/2014/main" id="{C6880F23-6C7D-3314-C2CC-CD95181FE1B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983A04-41EC-3FF4-0FA8-C9E0793DF34E}"/>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241722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317334-241F-44E2-8C1B-E795B01498C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880D384-745F-E0B8-0E1F-C20C4BF86BB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8F237A6-6F81-EAF0-E462-2164F54E3634}"/>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5" name="Segnaposto piè di pagina 4">
            <a:extLst>
              <a:ext uri="{FF2B5EF4-FFF2-40B4-BE49-F238E27FC236}">
                <a16:creationId xmlns:a16="http://schemas.microsoft.com/office/drawing/2014/main" id="{4E324DDD-54FE-2B06-5D53-30CCD0A290E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BE09FFE-6AB9-24FD-8B9F-814B0392561F}"/>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3127998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B8F4B46-0416-D1FF-B22F-5F393A61867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8296B87-C6C1-4A08-24A6-17D75A5C149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17CD68C-B34F-83B4-1379-8F93970F125D}"/>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5" name="Segnaposto piè di pagina 4">
            <a:extLst>
              <a:ext uri="{FF2B5EF4-FFF2-40B4-BE49-F238E27FC236}">
                <a16:creationId xmlns:a16="http://schemas.microsoft.com/office/drawing/2014/main" id="{9F0105CA-39AB-63E4-A1F1-3CC1848DC92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63FC6B9-4D92-519D-E2D3-55E08C98C96B}"/>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1663874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FEC5E2-48C2-5775-D26B-35ACB826DF8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B573F0E-30DB-4042-50BC-55966E68F8F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44C3E84-9499-C3E0-8978-491C2FD6A188}"/>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5" name="Segnaposto piè di pagina 4">
            <a:extLst>
              <a:ext uri="{FF2B5EF4-FFF2-40B4-BE49-F238E27FC236}">
                <a16:creationId xmlns:a16="http://schemas.microsoft.com/office/drawing/2014/main" id="{FF4F7815-2630-22BC-1F19-ECC4B97C48D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EC19DF7-C71F-23B8-59F4-D393F27E0C34}"/>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3011730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591654-5E10-C645-7E41-3C40149490E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3D44508-04F6-9F6C-B3D8-522C19C6E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FA4F3F3-A1B6-A5EF-DF1F-7C8CDF7BBC55}"/>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5" name="Segnaposto piè di pagina 4">
            <a:extLst>
              <a:ext uri="{FF2B5EF4-FFF2-40B4-BE49-F238E27FC236}">
                <a16:creationId xmlns:a16="http://schemas.microsoft.com/office/drawing/2014/main" id="{ADFCEA2E-8613-7E84-5D3D-E3A4B8589D8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3AF82DE-A97A-A66B-BF4E-4E48A41A4405}"/>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314524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C63FF-4EC5-EC82-A5F7-4CE3EC14473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EE1AC78-DB1D-9CE8-4D42-AB9CA1C4672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BC9BA0A-9D3A-ABC9-E156-6E67CBD257E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06ED3A8-6094-2AE2-7CA8-CDE76081B7BC}"/>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6" name="Segnaposto piè di pagina 5">
            <a:extLst>
              <a:ext uri="{FF2B5EF4-FFF2-40B4-BE49-F238E27FC236}">
                <a16:creationId xmlns:a16="http://schemas.microsoft.com/office/drawing/2014/main" id="{58B3179A-BF47-999E-F75F-ED4845E90C1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A7978B9-8CB4-9B93-F5E5-D6A9215CF893}"/>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3033363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D1C876-4DE3-A870-1606-11F08FE36185}"/>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31FEE7C-D677-90CB-F7E1-EB5BE93BD3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DE56E89-CFEE-4E80-3B1D-CFEA2C28F8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047006C-9527-0B98-83BE-80308F60A2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9AD1A7A-A094-26FF-8DF4-ADCFEA6EBE8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21199F1-D14A-8C6F-B8F9-2BA4DEAEEA83}"/>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8" name="Segnaposto piè di pagina 7">
            <a:extLst>
              <a:ext uri="{FF2B5EF4-FFF2-40B4-BE49-F238E27FC236}">
                <a16:creationId xmlns:a16="http://schemas.microsoft.com/office/drawing/2014/main" id="{6AB11083-854B-EFE1-7B86-C46B4DFC92D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7148DE66-04EA-B87F-8EC4-AF21E2876DE1}"/>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134559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381535-9BF9-5A47-588C-95D339D9BEE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D3AD2BB-37B8-77A7-5B85-56980BB18C82}"/>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4" name="Segnaposto piè di pagina 3">
            <a:extLst>
              <a:ext uri="{FF2B5EF4-FFF2-40B4-BE49-F238E27FC236}">
                <a16:creationId xmlns:a16="http://schemas.microsoft.com/office/drawing/2014/main" id="{E17B03AD-7ECE-F1D0-6533-8207B3CED08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D222169-2A13-0114-CC8B-7B4FA57E409C}"/>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2837891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B69E103-A890-EEC7-31CD-83940F857FAF}"/>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3" name="Segnaposto piè di pagina 2">
            <a:extLst>
              <a:ext uri="{FF2B5EF4-FFF2-40B4-BE49-F238E27FC236}">
                <a16:creationId xmlns:a16="http://schemas.microsoft.com/office/drawing/2014/main" id="{60E053E4-2211-E1D8-C5D8-67EB6E70F9B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F62A5FF-8730-B378-C28C-DF3E71B813BC}"/>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16913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D83B9-EB7C-A028-52AF-1453643D956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AC742B1-E917-5C73-9524-E30B530E1B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59F8A9E-9B15-FFBA-79BA-9FBAD0AAC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B948A82-0B36-C594-40D4-A06DDB216708}"/>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6" name="Segnaposto piè di pagina 5">
            <a:extLst>
              <a:ext uri="{FF2B5EF4-FFF2-40B4-BE49-F238E27FC236}">
                <a16:creationId xmlns:a16="http://schemas.microsoft.com/office/drawing/2014/main" id="{1F64DBEE-81C0-A64F-4707-A94E6FF85F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232C11-8119-DB4C-B70D-F3302E8C6D08}"/>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246834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B80DB-FFB8-952F-E234-BF43ECDEC93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1A092B9-9061-5DEC-605F-5E62200E8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E990243-4018-5B06-B352-0E7AE59C1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A23A0C-C2C5-0DC6-2CCE-868317D0EEDC}"/>
              </a:ext>
            </a:extLst>
          </p:cNvPr>
          <p:cNvSpPr>
            <a:spLocks noGrp="1"/>
          </p:cNvSpPr>
          <p:nvPr>
            <p:ph type="dt" sz="half" idx="10"/>
          </p:nvPr>
        </p:nvSpPr>
        <p:spPr/>
        <p:txBody>
          <a:bodyPr/>
          <a:lstStyle/>
          <a:p>
            <a:fld id="{DB85FA84-985D-4161-BBDE-3FFED3A047B1}" type="datetimeFigureOut">
              <a:rPr lang="it-IT" smtClean="0"/>
              <a:t>24/01/2023</a:t>
            </a:fld>
            <a:endParaRPr lang="it-IT"/>
          </a:p>
        </p:txBody>
      </p:sp>
      <p:sp>
        <p:nvSpPr>
          <p:cNvPr id="6" name="Segnaposto piè di pagina 5">
            <a:extLst>
              <a:ext uri="{FF2B5EF4-FFF2-40B4-BE49-F238E27FC236}">
                <a16:creationId xmlns:a16="http://schemas.microsoft.com/office/drawing/2014/main" id="{815A8B85-B8DE-20DC-BDB0-4D1114678E5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2F454A8-6F75-D5CA-8BF6-2AB4FE133313}"/>
              </a:ext>
            </a:extLst>
          </p:cNvPr>
          <p:cNvSpPr>
            <a:spLocks noGrp="1"/>
          </p:cNvSpPr>
          <p:nvPr>
            <p:ph type="sldNum" sz="quarter" idx="12"/>
          </p:nvPr>
        </p:nvSpPr>
        <p:spPr/>
        <p:txBody>
          <a:bodyPr/>
          <a:lstStyle/>
          <a:p>
            <a:fld id="{6A4DC90A-5234-4173-AABE-29CEB7A5523B}" type="slidenum">
              <a:rPr lang="it-IT" smtClean="0"/>
              <a:t>‹N›</a:t>
            </a:fld>
            <a:endParaRPr lang="it-IT"/>
          </a:p>
        </p:txBody>
      </p:sp>
    </p:spTree>
    <p:extLst>
      <p:ext uri="{BB962C8B-B14F-4D97-AF65-F5344CB8AC3E}">
        <p14:creationId xmlns:p14="http://schemas.microsoft.com/office/powerpoint/2010/main" val="204050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37C18A8-E209-C6E0-902D-49EE324AE8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FD0438C-8E05-889D-F42F-CA39CA0D48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6432C7-3020-2643-3EEE-3AB9CD36D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5FA84-985D-4161-BBDE-3FFED3A047B1}" type="datetimeFigureOut">
              <a:rPr lang="it-IT" smtClean="0"/>
              <a:t>24/01/2023</a:t>
            </a:fld>
            <a:endParaRPr lang="it-IT"/>
          </a:p>
        </p:txBody>
      </p:sp>
      <p:sp>
        <p:nvSpPr>
          <p:cNvPr id="5" name="Segnaposto piè di pagina 4">
            <a:extLst>
              <a:ext uri="{FF2B5EF4-FFF2-40B4-BE49-F238E27FC236}">
                <a16:creationId xmlns:a16="http://schemas.microsoft.com/office/drawing/2014/main" id="{1DBCEA00-A909-559F-EC2A-6B3CD60AA8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5703AF7-9CFC-4560-A0AB-EAA46D57B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DC90A-5234-4173-AABE-29CEB7A5523B}" type="slidenum">
              <a:rPr lang="it-IT" smtClean="0"/>
              <a:t>‹N›</a:t>
            </a:fld>
            <a:endParaRPr lang="it-IT"/>
          </a:p>
        </p:txBody>
      </p:sp>
    </p:spTree>
    <p:extLst>
      <p:ext uri="{BB962C8B-B14F-4D97-AF65-F5344CB8AC3E}">
        <p14:creationId xmlns:p14="http://schemas.microsoft.com/office/powerpoint/2010/main" val="3151282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08F4791-29C7-49B2-58A3-70A5A461ADA7}"/>
              </a:ext>
            </a:extLst>
          </p:cNvPr>
          <p:cNvSpPr>
            <a:spLocks noGrp="1"/>
          </p:cNvSpPr>
          <p:nvPr>
            <p:ph type="ctrTitle"/>
          </p:nvPr>
        </p:nvSpPr>
        <p:spPr>
          <a:xfrm>
            <a:off x="1524000" y="1122363"/>
            <a:ext cx="9144000" cy="2387600"/>
          </a:xfrm>
        </p:spPr>
        <p:txBody>
          <a:bodyPr/>
          <a:lstStyle/>
          <a:p>
            <a:r>
              <a:rPr lang="it-IT" dirty="0"/>
              <a:t>Progetto TIW 2021/2022</a:t>
            </a:r>
          </a:p>
        </p:txBody>
      </p:sp>
      <p:sp>
        <p:nvSpPr>
          <p:cNvPr id="5" name="Sottotitolo 2">
            <a:extLst>
              <a:ext uri="{FF2B5EF4-FFF2-40B4-BE49-F238E27FC236}">
                <a16:creationId xmlns:a16="http://schemas.microsoft.com/office/drawing/2014/main" id="{DC42B738-D4CA-308A-F414-CD646774B8A5}"/>
              </a:ext>
            </a:extLst>
          </p:cNvPr>
          <p:cNvSpPr>
            <a:spLocks noGrp="1"/>
          </p:cNvSpPr>
          <p:nvPr>
            <p:ph type="subTitle" idx="1"/>
          </p:nvPr>
        </p:nvSpPr>
        <p:spPr>
          <a:xfrm>
            <a:off x="1524000" y="3602038"/>
            <a:ext cx="9144000" cy="1655762"/>
          </a:xfrm>
        </p:spPr>
        <p:txBody>
          <a:bodyPr>
            <a:normAutofit lnSpcReduction="10000"/>
          </a:bodyPr>
          <a:lstStyle/>
          <a:p>
            <a:r>
              <a:rPr lang="it-IT" dirty="0"/>
              <a:t>Esercizio 5: Riunione Online</a:t>
            </a:r>
          </a:p>
          <a:p>
            <a:r>
              <a:rPr lang="it-IT" dirty="0"/>
              <a:t>Versione RIA</a:t>
            </a:r>
          </a:p>
          <a:p>
            <a:r>
              <a:rPr lang="it-IT" dirty="0"/>
              <a:t>Leonardo Dezi</a:t>
            </a:r>
          </a:p>
          <a:p>
            <a:r>
              <a:rPr lang="it-IT" dirty="0"/>
              <a:t>Matricola 871412</a:t>
            </a:r>
          </a:p>
        </p:txBody>
      </p:sp>
    </p:spTree>
    <p:extLst>
      <p:ext uri="{BB962C8B-B14F-4D97-AF65-F5344CB8AC3E}">
        <p14:creationId xmlns:p14="http://schemas.microsoft.com/office/powerpoint/2010/main" val="155662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2854764-627E-DABB-C7B3-43D213B0FBEE}"/>
              </a:ext>
            </a:extLst>
          </p:cNvPr>
          <p:cNvSpPr>
            <a:spLocks noGrp="1"/>
          </p:cNvSpPr>
          <p:nvPr>
            <p:ph type="title"/>
          </p:nvPr>
        </p:nvSpPr>
        <p:spPr>
          <a:xfrm>
            <a:off x="838199" y="365126"/>
            <a:ext cx="3591757" cy="469376"/>
          </a:xfrm>
        </p:spPr>
        <p:txBody>
          <a:bodyPr>
            <a:normAutofit fontScale="90000"/>
          </a:bodyPr>
          <a:lstStyle/>
          <a:p>
            <a:r>
              <a:rPr lang="it-IT" sz="2800" dirty="0"/>
              <a:t>Components Client-Side </a:t>
            </a:r>
          </a:p>
        </p:txBody>
      </p:sp>
      <p:sp>
        <p:nvSpPr>
          <p:cNvPr id="5" name="CasellaDiTesto 4">
            <a:extLst>
              <a:ext uri="{FF2B5EF4-FFF2-40B4-BE49-F238E27FC236}">
                <a16:creationId xmlns:a16="http://schemas.microsoft.com/office/drawing/2014/main" id="{1AA56E2A-9646-09EF-29F8-BE19496DAF09}"/>
              </a:ext>
            </a:extLst>
          </p:cNvPr>
          <p:cNvSpPr txBox="1"/>
          <p:nvPr/>
        </p:nvSpPr>
        <p:spPr>
          <a:xfrm>
            <a:off x="838199" y="941033"/>
            <a:ext cx="6890797" cy="5632311"/>
          </a:xfrm>
          <a:prstGeom prst="rect">
            <a:avLst/>
          </a:prstGeom>
          <a:noFill/>
        </p:spPr>
        <p:txBody>
          <a:bodyPr wrap="none" rtlCol="0">
            <a:spAutoFit/>
          </a:bodyPr>
          <a:lstStyle/>
          <a:p>
            <a:pPr marL="285750" indent="-285750">
              <a:buFont typeface="Arial" panose="020B0604020202020204" pitchFamily="34" charset="0"/>
              <a:buChar char="•"/>
            </a:pPr>
            <a:r>
              <a:rPr lang="it-IT" b="1" dirty="0"/>
              <a:t>Index</a:t>
            </a:r>
          </a:p>
          <a:p>
            <a:pPr marL="742950" lvl="1" indent="-285750">
              <a:buFont typeface="Wingdings" panose="05000000000000000000" pitchFamily="2" charset="2"/>
              <a:buChar char="§"/>
            </a:pPr>
            <a:r>
              <a:rPr lang="it-IT" dirty="0"/>
              <a:t>Login </a:t>
            </a:r>
            <a:r>
              <a:rPr lang="it-IT" dirty="0" err="1"/>
              <a:t>form</a:t>
            </a:r>
            <a:endParaRPr lang="it-IT" dirty="0"/>
          </a:p>
          <a:p>
            <a:pPr marL="1200150" lvl="2" indent="-285750">
              <a:buFont typeface="Arial" panose="020B0604020202020204" pitchFamily="34" charset="0"/>
              <a:buChar char="•"/>
            </a:pPr>
            <a:r>
              <a:rPr lang="it-IT" dirty="0" err="1"/>
              <a:t>manages</a:t>
            </a:r>
            <a:r>
              <a:rPr lang="it-IT" dirty="0"/>
              <a:t> </a:t>
            </a:r>
            <a:r>
              <a:rPr lang="it-IT" dirty="0" err="1"/>
              <a:t>submit</a:t>
            </a:r>
            <a:r>
              <a:rPr lang="it-IT" dirty="0"/>
              <a:t> and </a:t>
            </a:r>
            <a:r>
              <a:rPr lang="it-IT" dirty="0" err="1"/>
              <a:t>errors</a:t>
            </a:r>
            <a:endParaRPr lang="it-IT" dirty="0"/>
          </a:p>
          <a:p>
            <a:pPr marL="742950" lvl="1" indent="-285750">
              <a:buFont typeface="Wingdings" panose="05000000000000000000" pitchFamily="2" charset="2"/>
              <a:buChar char="§"/>
            </a:pPr>
            <a:r>
              <a:rPr lang="it-IT" dirty="0" err="1"/>
              <a:t>Register</a:t>
            </a:r>
            <a:r>
              <a:rPr lang="it-IT" dirty="0"/>
              <a:t> </a:t>
            </a:r>
            <a:r>
              <a:rPr lang="it-IT" dirty="0" err="1"/>
              <a:t>form</a:t>
            </a:r>
            <a:endParaRPr lang="it-IT" dirty="0"/>
          </a:p>
          <a:p>
            <a:pPr marL="1200150" lvl="2" indent="-285750">
              <a:buFont typeface="Arial" panose="020B0604020202020204" pitchFamily="34" charset="0"/>
              <a:buChar char="•"/>
            </a:pPr>
            <a:r>
              <a:rPr lang="it-IT" dirty="0" err="1"/>
              <a:t>manages</a:t>
            </a:r>
            <a:r>
              <a:rPr lang="it-IT" dirty="0"/>
              <a:t> </a:t>
            </a:r>
            <a:r>
              <a:rPr lang="it-IT" dirty="0" err="1"/>
              <a:t>submit</a:t>
            </a:r>
            <a:r>
              <a:rPr lang="it-IT" dirty="0"/>
              <a:t> and </a:t>
            </a:r>
            <a:r>
              <a:rPr lang="it-IT" dirty="0" err="1"/>
              <a:t>errors</a:t>
            </a:r>
            <a:endParaRPr lang="it-IT" dirty="0"/>
          </a:p>
          <a:p>
            <a:pPr marL="742950" lvl="1" indent="-285750">
              <a:buFont typeface="Wingdings" panose="05000000000000000000" pitchFamily="2" charset="2"/>
              <a:buChar char="§"/>
            </a:pPr>
            <a:r>
              <a:rPr lang="it-IT" dirty="0" err="1"/>
              <a:t>CheckForm</a:t>
            </a:r>
            <a:endParaRPr lang="it-IT" dirty="0"/>
          </a:p>
          <a:p>
            <a:pPr marL="1200150" lvl="2" indent="-285750">
              <a:buFont typeface="Arial" panose="020B0604020202020204" pitchFamily="34" charset="0"/>
              <a:buChar char="•"/>
            </a:pPr>
            <a:r>
              <a:rPr lang="it-IT" dirty="0"/>
              <a:t>checks </a:t>
            </a:r>
            <a:r>
              <a:rPr lang="it-IT" dirty="0" err="1"/>
              <a:t>if</a:t>
            </a:r>
            <a:r>
              <a:rPr lang="it-IT" dirty="0"/>
              <a:t> password and </a:t>
            </a:r>
            <a:r>
              <a:rPr lang="it-IT" dirty="0" err="1"/>
              <a:t>repeat</a:t>
            </a:r>
            <a:r>
              <a:rPr lang="it-IT" dirty="0"/>
              <a:t> password are </a:t>
            </a:r>
            <a:r>
              <a:rPr lang="it-IT" dirty="0" err="1"/>
              <a:t>identical</a:t>
            </a:r>
            <a:endParaRPr lang="it-IT" dirty="0"/>
          </a:p>
          <a:p>
            <a:pPr marL="1657350" lvl="3" indent="-285750">
              <a:buFont typeface="Arial" panose="020B0604020202020204" pitchFamily="34" charset="0"/>
              <a:buChar char="•"/>
            </a:pPr>
            <a:endParaRPr lang="it-IT" dirty="0"/>
          </a:p>
          <a:p>
            <a:pPr marL="285750" indent="-285750">
              <a:buFont typeface="Arial" panose="020B0604020202020204" pitchFamily="34" charset="0"/>
              <a:buChar char="•"/>
            </a:pPr>
            <a:r>
              <a:rPr lang="it-IT" b="1" dirty="0"/>
              <a:t>Homepage</a:t>
            </a:r>
          </a:p>
          <a:p>
            <a:pPr marL="742950" lvl="1" indent="-285750">
              <a:buFont typeface="Wingdings" panose="05000000000000000000" pitchFamily="2" charset="2"/>
              <a:buChar char="§"/>
            </a:pPr>
            <a:r>
              <a:rPr lang="it-IT" dirty="0" err="1"/>
              <a:t>PageOrchestrator</a:t>
            </a:r>
            <a:endParaRPr lang="it-IT" dirty="0"/>
          </a:p>
          <a:p>
            <a:pPr marL="1200150" lvl="2" indent="-285750">
              <a:buFont typeface="Arial" panose="020B0604020202020204" pitchFamily="34" charset="0"/>
              <a:buChar char="•"/>
            </a:pPr>
            <a:r>
              <a:rPr lang="it-IT" dirty="0"/>
              <a:t>start(): </a:t>
            </a:r>
            <a:r>
              <a:rPr lang="it-IT" dirty="0" err="1"/>
              <a:t>initializes</a:t>
            </a:r>
            <a:r>
              <a:rPr lang="it-IT" dirty="0"/>
              <a:t> page </a:t>
            </a:r>
            <a:r>
              <a:rPr lang="it-IT" dirty="0" err="1"/>
              <a:t>components</a:t>
            </a:r>
            <a:endParaRPr lang="it-IT" dirty="0"/>
          </a:p>
          <a:p>
            <a:pPr marL="1200150" lvl="2" indent="-285750">
              <a:buFont typeface="Arial" panose="020B0604020202020204" pitchFamily="34" charset="0"/>
              <a:buChar char="•"/>
            </a:pPr>
            <a:r>
              <a:rPr lang="it-IT" dirty="0"/>
              <a:t>refresh(): load page </a:t>
            </a:r>
            <a:r>
              <a:rPr lang="it-IT" dirty="0" err="1"/>
              <a:t>components</a:t>
            </a:r>
            <a:endParaRPr lang="it-IT" dirty="0"/>
          </a:p>
          <a:p>
            <a:pPr marL="742950" lvl="1" indent="-285750">
              <a:buFont typeface="Wingdings" panose="05000000000000000000" pitchFamily="2" charset="2"/>
              <a:buChar char="§"/>
            </a:pPr>
            <a:r>
              <a:rPr lang="it-IT" dirty="0" err="1"/>
              <a:t>PersonalMessage</a:t>
            </a:r>
            <a:endParaRPr lang="it-IT" dirty="0"/>
          </a:p>
          <a:p>
            <a:pPr marL="1200150" lvl="2" indent="-285750">
              <a:buFont typeface="Arial" panose="020B0604020202020204" pitchFamily="34" charset="0"/>
              <a:buChar char="•"/>
            </a:pPr>
            <a:r>
              <a:rPr lang="it-IT" dirty="0"/>
              <a:t>show(user): shows </a:t>
            </a:r>
            <a:r>
              <a:rPr lang="it-IT" dirty="0" err="1"/>
              <a:t>user’s</a:t>
            </a:r>
            <a:r>
              <a:rPr lang="it-IT" dirty="0"/>
              <a:t> data</a:t>
            </a:r>
          </a:p>
          <a:p>
            <a:pPr marL="742950" lvl="1" indent="-285750">
              <a:buFont typeface="Wingdings" panose="05000000000000000000" pitchFamily="2" charset="2"/>
              <a:buChar char="§"/>
            </a:pPr>
            <a:r>
              <a:rPr lang="it-IT" dirty="0" err="1"/>
              <a:t>InvitedAtList</a:t>
            </a:r>
            <a:endParaRPr lang="it-IT" dirty="0"/>
          </a:p>
          <a:p>
            <a:pPr marL="1200150" lvl="2" indent="-285750">
              <a:buFont typeface="Arial" panose="020B0604020202020204" pitchFamily="34" charset="0"/>
              <a:buChar char="•"/>
            </a:pPr>
            <a:r>
              <a:rPr lang="it-IT" dirty="0"/>
              <a:t>show(): shows the meetings </a:t>
            </a:r>
            <a:r>
              <a:rPr lang="it-IT" dirty="0" err="1"/>
              <a:t>that</a:t>
            </a:r>
            <a:r>
              <a:rPr lang="it-IT" dirty="0"/>
              <a:t> the user </a:t>
            </a:r>
            <a:r>
              <a:rPr lang="it-IT" dirty="0" err="1"/>
              <a:t>is</a:t>
            </a:r>
            <a:r>
              <a:rPr lang="it-IT" dirty="0"/>
              <a:t> </a:t>
            </a:r>
            <a:r>
              <a:rPr lang="it-IT" dirty="0" err="1"/>
              <a:t>invited</a:t>
            </a:r>
            <a:r>
              <a:rPr lang="it-IT" dirty="0"/>
              <a:t> to</a:t>
            </a:r>
          </a:p>
          <a:p>
            <a:pPr marL="1200150" lvl="2" indent="-285750">
              <a:buFont typeface="Arial" panose="020B0604020202020204" pitchFamily="34" charset="0"/>
              <a:buChar char="•"/>
            </a:pPr>
            <a:r>
              <a:rPr lang="it-IT" dirty="0"/>
              <a:t>update(</a:t>
            </a:r>
            <a:r>
              <a:rPr lang="it-IT" dirty="0" err="1"/>
              <a:t>arrayMeetings</a:t>
            </a:r>
            <a:r>
              <a:rPr lang="it-IT" dirty="0"/>
              <a:t>): refresh meetings </a:t>
            </a:r>
            <a:r>
              <a:rPr lang="it-IT" dirty="0" err="1"/>
              <a:t>view</a:t>
            </a:r>
            <a:r>
              <a:rPr lang="it-IT" dirty="0"/>
              <a:t> with data</a:t>
            </a:r>
          </a:p>
          <a:p>
            <a:pPr marL="742950" lvl="1" indent="-285750">
              <a:buFont typeface="Wingdings" panose="05000000000000000000" pitchFamily="2" charset="2"/>
              <a:buChar char="§"/>
            </a:pPr>
            <a:r>
              <a:rPr lang="it-IT" dirty="0" err="1"/>
              <a:t>CreatedList</a:t>
            </a:r>
            <a:endParaRPr lang="it-IT" dirty="0"/>
          </a:p>
          <a:p>
            <a:pPr marL="1200150" lvl="2" indent="-285750">
              <a:buFont typeface="Arial" panose="020B0604020202020204" pitchFamily="34" charset="0"/>
              <a:buChar char="•"/>
            </a:pPr>
            <a:r>
              <a:rPr lang="it-IT" dirty="0"/>
              <a:t>show(): shows the meetings </a:t>
            </a:r>
            <a:r>
              <a:rPr lang="it-IT" dirty="0" err="1"/>
              <a:t>created</a:t>
            </a:r>
            <a:r>
              <a:rPr lang="it-IT" dirty="0"/>
              <a:t> by the user</a:t>
            </a:r>
          </a:p>
          <a:p>
            <a:pPr marL="1200150" lvl="2" indent="-285750">
              <a:buFont typeface="Arial" panose="020B0604020202020204" pitchFamily="34" charset="0"/>
              <a:buChar char="•"/>
            </a:pPr>
            <a:r>
              <a:rPr lang="it-IT" dirty="0"/>
              <a:t>update(</a:t>
            </a:r>
            <a:r>
              <a:rPr lang="it-IT" dirty="0" err="1"/>
              <a:t>arrayMeetings</a:t>
            </a:r>
            <a:r>
              <a:rPr lang="it-IT" dirty="0"/>
              <a:t>): </a:t>
            </a:r>
            <a:r>
              <a:rPr lang="it-IT" dirty="0" err="1"/>
              <a:t>refrest</a:t>
            </a:r>
            <a:r>
              <a:rPr lang="it-IT" dirty="0"/>
              <a:t> meetings </a:t>
            </a:r>
            <a:r>
              <a:rPr lang="it-IT" dirty="0" err="1"/>
              <a:t>view</a:t>
            </a:r>
            <a:r>
              <a:rPr lang="it-IT" dirty="0"/>
              <a:t> with data</a:t>
            </a:r>
          </a:p>
        </p:txBody>
      </p:sp>
    </p:spTree>
    <p:extLst>
      <p:ext uri="{BB962C8B-B14F-4D97-AF65-F5344CB8AC3E}">
        <p14:creationId xmlns:p14="http://schemas.microsoft.com/office/powerpoint/2010/main" val="325987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3038AA8-2781-1BE0-7753-49023CCD5E4A}"/>
              </a:ext>
            </a:extLst>
          </p:cNvPr>
          <p:cNvSpPr txBox="1"/>
          <p:nvPr/>
        </p:nvSpPr>
        <p:spPr>
          <a:xfrm>
            <a:off x="1003177" y="763480"/>
            <a:ext cx="9158726" cy="3416320"/>
          </a:xfrm>
          <a:prstGeom prst="rect">
            <a:avLst/>
          </a:prstGeom>
          <a:noFill/>
        </p:spPr>
        <p:txBody>
          <a:bodyPr wrap="none" rtlCol="0">
            <a:spAutoFit/>
          </a:bodyPr>
          <a:lstStyle/>
          <a:p>
            <a:pPr marL="285750" indent="-285750">
              <a:buFont typeface="Wingdings" panose="05000000000000000000" pitchFamily="2" charset="2"/>
              <a:buChar char="§"/>
            </a:pPr>
            <a:r>
              <a:rPr lang="it-IT" dirty="0" err="1"/>
              <a:t>Wizard</a:t>
            </a:r>
            <a:endParaRPr lang="it-IT" dirty="0"/>
          </a:p>
          <a:p>
            <a:pPr marL="742950" lvl="1" indent="-285750">
              <a:buFont typeface="Arial" panose="020B0604020202020204" pitchFamily="34" charset="0"/>
              <a:buChar char="•"/>
            </a:pPr>
            <a:r>
              <a:rPr lang="it-IT" dirty="0" err="1"/>
              <a:t>registerEvents</a:t>
            </a:r>
            <a:r>
              <a:rPr lang="it-IT" dirty="0"/>
              <a:t>(orchestrator): checks and </a:t>
            </a:r>
            <a:r>
              <a:rPr lang="it-IT" dirty="0" err="1"/>
              <a:t>saved</a:t>
            </a:r>
            <a:r>
              <a:rPr lang="it-IT" dirty="0"/>
              <a:t> meeting to create info</a:t>
            </a:r>
          </a:p>
          <a:p>
            <a:pPr marL="285750" indent="-285750">
              <a:buFont typeface="Wingdings" panose="05000000000000000000" pitchFamily="2" charset="2"/>
              <a:buChar char="§"/>
            </a:pPr>
            <a:r>
              <a:rPr lang="it-IT" dirty="0" err="1"/>
              <a:t>Modal</a:t>
            </a:r>
            <a:endParaRPr lang="it-IT" dirty="0"/>
          </a:p>
          <a:p>
            <a:pPr marL="742950" lvl="1" indent="-285750">
              <a:buFont typeface="Arial" panose="020B0604020202020204" pitchFamily="34" charset="0"/>
              <a:buChar char="•"/>
            </a:pPr>
            <a:r>
              <a:rPr lang="it-IT" dirty="0"/>
              <a:t>show(): shows list of </a:t>
            </a:r>
            <a:r>
              <a:rPr lang="it-IT" dirty="0" err="1"/>
              <a:t>selectable</a:t>
            </a:r>
            <a:r>
              <a:rPr lang="it-IT" dirty="0"/>
              <a:t> users from a list in a </a:t>
            </a:r>
            <a:r>
              <a:rPr lang="it-IT" dirty="0" err="1"/>
              <a:t>modal</a:t>
            </a:r>
            <a:r>
              <a:rPr lang="it-IT" dirty="0"/>
              <a:t> page</a:t>
            </a:r>
          </a:p>
          <a:p>
            <a:pPr marL="742950" lvl="1" indent="-285750">
              <a:buFont typeface="Arial" panose="020B0604020202020204" pitchFamily="34" charset="0"/>
              <a:buChar char="•"/>
            </a:pPr>
            <a:r>
              <a:rPr lang="it-IT" dirty="0"/>
              <a:t>delete(): </a:t>
            </a:r>
            <a:r>
              <a:rPr lang="it-IT" dirty="0" err="1"/>
              <a:t>deletes</a:t>
            </a:r>
            <a:r>
              <a:rPr lang="it-IT" dirty="0"/>
              <a:t> the </a:t>
            </a:r>
            <a:r>
              <a:rPr lang="it-IT" dirty="0" err="1"/>
              <a:t>current</a:t>
            </a:r>
            <a:r>
              <a:rPr lang="it-IT" dirty="0"/>
              <a:t> user from the list of users</a:t>
            </a:r>
          </a:p>
          <a:p>
            <a:pPr marL="742950" lvl="1" indent="-285750">
              <a:buFont typeface="Arial" panose="020B0604020202020204" pitchFamily="34" charset="0"/>
              <a:buChar char="•"/>
            </a:pPr>
            <a:r>
              <a:rPr lang="it-IT" dirty="0"/>
              <a:t>update(users): loads the list of users</a:t>
            </a:r>
          </a:p>
          <a:p>
            <a:pPr marL="742950" lvl="1" indent="-285750">
              <a:buFont typeface="Arial" panose="020B0604020202020204" pitchFamily="34" charset="0"/>
              <a:buChar char="•"/>
            </a:pPr>
            <a:r>
              <a:rPr lang="it-IT" dirty="0" err="1"/>
              <a:t>getCheckedUsers</a:t>
            </a:r>
            <a:r>
              <a:rPr lang="it-IT" dirty="0"/>
              <a:t>(</a:t>
            </a:r>
            <a:r>
              <a:rPr lang="it-IT" dirty="0" err="1"/>
              <a:t>selectedUsers</a:t>
            </a:r>
            <a:r>
              <a:rPr lang="it-IT" dirty="0"/>
              <a:t>): </a:t>
            </a:r>
            <a:r>
              <a:rPr lang="it-IT" dirty="0" err="1"/>
              <a:t>gets</a:t>
            </a:r>
            <a:r>
              <a:rPr lang="it-IT" dirty="0"/>
              <a:t> the users </a:t>
            </a:r>
            <a:r>
              <a:rPr lang="it-IT" dirty="0" err="1"/>
              <a:t>selected</a:t>
            </a:r>
            <a:r>
              <a:rPr lang="it-IT" dirty="0"/>
              <a:t> from the list</a:t>
            </a:r>
          </a:p>
          <a:p>
            <a:pPr marL="742950" lvl="1" indent="-285750">
              <a:buFont typeface="Arial" panose="020B0604020202020204" pitchFamily="34" charset="0"/>
              <a:buChar char="•"/>
            </a:pPr>
            <a:r>
              <a:rPr lang="it-IT" dirty="0" err="1"/>
              <a:t>increaseInvitationAttempts</a:t>
            </a:r>
            <a:r>
              <a:rPr lang="it-IT" dirty="0"/>
              <a:t>(): </a:t>
            </a:r>
            <a:r>
              <a:rPr lang="it-IT" dirty="0" err="1"/>
              <a:t>increments</a:t>
            </a:r>
            <a:r>
              <a:rPr lang="it-IT" dirty="0"/>
              <a:t> the </a:t>
            </a:r>
            <a:r>
              <a:rPr lang="it-IT" dirty="0" err="1"/>
              <a:t>count</a:t>
            </a:r>
            <a:r>
              <a:rPr lang="it-IT" dirty="0"/>
              <a:t> of </a:t>
            </a:r>
            <a:r>
              <a:rPr lang="it-IT" dirty="0" err="1"/>
              <a:t>attempts</a:t>
            </a:r>
            <a:r>
              <a:rPr lang="it-IT" dirty="0"/>
              <a:t> made</a:t>
            </a:r>
          </a:p>
          <a:p>
            <a:pPr marL="742950" lvl="1" indent="-285750">
              <a:buFont typeface="Arial" panose="020B0604020202020204" pitchFamily="34" charset="0"/>
              <a:buChar char="•"/>
            </a:pPr>
            <a:r>
              <a:rPr lang="it-IT" dirty="0" err="1"/>
              <a:t>registerEvents</a:t>
            </a:r>
            <a:r>
              <a:rPr lang="it-IT" dirty="0"/>
              <a:t>(orchestrator): </a:t>
            </a:r>
            <a:r>
              <a:rPr lang="it-IT" dirty="0" err="1"/>
              <a:t>manages</a:t>
            </a:r>
            <a:r>
              <a:rPr lang="it-IT" dirty="0"/>
              <a:t> the </a:t>
            </a:r>
            <a:r>
              <a:rPr lang="it-IT" dirty="0" err="1"/>
              <a:t>creation</a:t>
            </a:r>
            <a:r>
              <a:rPr lang="it-IT" dirty="0"/>
              <a:t> of a meeting with the </a:t>
            </a:r>
            <a:r>
              <a:rPr lang="it-IT" dirty="0" err="1"/>
              <a:t>selected</a:t>
            </a:r>
            <a:r>
              <a:rPr lang="it-IT" dirty="0"/>
              <a:t> users</a:t>
            </a:r>
          </a:p>
          <a:p>
            <a:pPr marL="742950" lvl="1" indent="-285750">
              <a:buFont typeface="Arial" panose="020B0604020202020204" pitchFamily="34" charset="0"/>
              <a:buChar char="•"/>
            </a:pPr>
            <a:r>
              <a:rPr lang="it-IT" dirty="0"/>
              <a:t>input(): </a:t>
            </a:r>
            <a:r>
              <a:rPr lang="it-IT" dirty="0" err="1"/>
              <a:t>wraps</a:t>
            </a:r>
            <a:r>
              <a:rPr lang="it-IT" dirty="0"/>
              <a:t> the input to </a:t>
            </a:r>
            <a:r>
              <a:rPr lang="it-IT" dirty="0" err="1"/>
              <a:t>send</a:t>
            </a:r>
            <a:r>
              <a:rPr lang="it-IT" dirty="0"/>
              <a:t> to server</a:t>
            </a:r>
          </a:p>
          <a:p>
            <a:pPr marL="742950" lvl="1" indent="-285750">
              <a:buFont typeface="Arial" panose="020B0604020202020204" pitchFamily="34" charset="0"/>
              <a:buChar char="•"/>
            </a:pPr>
            <a:r>
              <a:rPr lang="it-IT" dirty="0"/>
              <a:t>close(): </a:t>
            </a:r>
            <a:r>
              <a:rPr lang="it-IT" dirty="0" err="1"/>
              <a:t>manages</a:t>
            </a:r>
            <a:r>
              <a:rPr lang="it-IT" dirty="0"/>
              <a:t> the click of the x </a:t>
            </a:r>
            <a:r>
              <a:rPr lang="it-IT" dirty="0" err="1"/>
              <a:t>button</a:t>
            </a:r>
            <a:r>
              <a:rPr lang="it-IT" dirty="0"/>
              <a:t> on the </a:t>
            </a:r>
            <a:r>
              <a:rPr lang="it-IT" dirty="0" err="1"/>
              <a:t>modal</a:t>
            </a:r>
            <a:r>
              <a:rPr lang="it-IT" dirty="0"/>
              <a:t> page</a:t>
            </a:r>
          </a:p>
          <a:p>
            <a:pPr marL="742950" lvl="1" indent="-285750">
              <a:buFont typeface="Arial" panose="020B0604020202020204" pitchFamily="34" charset="0"/>
              <a:buChar char="•"/>
            </a:pPr>
            <a:r>
              <a:rPr lang="it-IT" dirty="0" err="1"/>
              <a:t>closeAfterDone</a:t>
            </a:r>
            <a:r>
              <a:rPr lang="it-IT" dirty="0"/>
              <a:t>(): </a:t>
            </a:r>
            <a:r>
              <a:rPr lang="it-IT" dirty="0" err="1"/>
              <a:t>closes</a:t>
            </a:r>
            <a:r>
              <a:rPr lang="it-IT" dirty="0"/>
              <a:t> the </a:t>
            </a:r>
            <a:r>
              <a:rPr lang="it-IT" dirty="0" err="1"/>
              <a:t>modal</a:t>
            </a:r>
            <a:r>
              <a:rPr lang="it-IT" dirty="0"/>
              <a:t> page after the </a:t>
            </a:r>
            <a:r>
              <a:rPr lang="it-IT" dirty="0" err="1"/>
              <a:t>creation</a:t>
            </a:r>
            <a:r>
              <a:rPr lang="it-IT" dirty="0"/>
              <a:t> of a meeting </a:t>
            </a:r>
            <a:r>
              <a:rPr lang="it-IT" dirty="0" err="1"/>
              <a:t>is</a:t>
            </a:r>
            <a:r>
              <a:rPr lang="it-IT" dirty="0"/>
              <a:t> complete</a:t>
            </a:r>
          </a:p>
        </p:txBody>
      </p:sp>
    </p:spTree>
    <p:extLst>
      <p:ext uri="{BB962C8B-B14F-4D97-AF65-F5344CB8AC3E}">
        <p14:creationId xmlns:p14="http://schemas.microsoft.com/office/powerpoint/2010/main" val="58806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638D099B-6DCF-E677-6D1A-103FB3E6B13A}"/>
              </a:ext>
            </a:extLst>
          </p:cNvPr>
          <p:cNvSpPr txBox="1"/>
          <p:nvPr/>
        </p:nvSpPr>
        <p:spPr>
          <a:xfrm>
            <a:off x="1535838" y="284086"/>
            <a:ext cx="2166683" cy="461665"/>
          </a:xfrm>
          <a:prstGeom prst="rect">
            <a:avLst/>
          </a:prstGeom>
          <a:noFill/>
        </p:spPr>
        <p:txBody>
          <a:bodyPr wrap="none" rtlCol="0">
            <a:spAutoFit/>
          </a:bodyPr>
          <a:lstStyle/>
          <a:p>
            <a:r>
              <a:rPr lang="it-IT" sz="2400" b="1" dirty="0"/>
              <a:t>Events &amp; action</a:t>
            </a:r>
          </a:p>
        </p:txBody>
      </p:sp>
      <p:graphicFrame>
        <p:nvGraphicFramePr>
          <p:cNvPr id="19" name="Table 5">
            <a:extLst>
              <a:ext uri="{FF2B5EF4-FFF2-40B4-BE49-F238E27FC236}">
                <a16:creationId xmlns:a16="http://schemas.microsoft.com/office/drawing/2014/main" id="{CD68A35E-64A9-1F76-21EC-8D02E34F643B}"/>
              </a:ext>
            </a:extLst>
          </p:cNvPr>
          <p:cNvGraphicFramePr>
            <a:graphicFrameLocks noGrp="1"/>
          </p:cNvGraphicFramePr>
          <p:nvPr>
            <p:extLst>
              <p:ext uri="{D42A27DB-BD31-4B8C-83A1-F6EECF244321}">
                <p14:modId xmlns:p14="http://schemas.microsoft.com/office/powerpoint/2010/main" val="154058580"/>
              </p:ext>
            </p:extLst>
          </p:nvPr>
        </p:nvGraphicFramePr>
        <p:xfrm>
          <a:off x="452761" y="1198485"/>
          <a:ext cx="11372295" cy="4555677"/>
        </p:xfrm>
        <a:graphic>
          <a:graphicData uri="http://schemas.openxmlformats.org/drawingml/2006/table">
            <a:tbl>
              <a:tblPr firstRow="1" bandRow="1">
                <a:tableStyleId>{5C22544A-7EE6-4342-B048-85BDC9FD1C3A}</a:tableStyleId>
              </a:tblPr>
              <a:tblGrid>
                <a:gridCol w="2844572">
                  <a:extLst>
                    <a:ext uri="{9D8B030D-6E8A-4147-A177-3AD203B41FA5}">
                      <a16:colId xmlns:a16="http://schemas.microsoft.com/office/drawing/2014/main" val="20000"/>
                    </a:ext>
                  </a:extLst>
                </a:gridCol>
                <a:gridCol w="2846015">
                  <a:extLst>
                    <a:ext uri="{9D8B030D-6E8A-4147-A177-3AD203B41FA5}">
                      <a16:colId xmlns:a16="http://schemas.microsoft.com/office/drawing/2014/main" val="20001"/>
                    </a:ext>
                  </a:extLst>
                </a:gridCol>
                <a:gridCol w="2843127">
                  <a:extLst>
                    <a:ext uri="{9D8B030D-6E8A-4147-A177-3AD203B41FA5}">
                      <a16:colId xmlns:a16="http://schemas.microsoft.com/office/drawing/2014/main" val="20002"/>
                    </a:ext>
                  </a:extLst>
                </a:gridCol>
                <a:gridCol w="2838581">
                  <a:extLst>
                    <a:ext uri="{9D8B030D-6E8A-4147-A177-3AD203B41FA5}">
                      <a16:colId xmlns:a16="http://schemas.microsoft.com/office/drawing/2014/main" val="20003"/>
                    </a:ext>
                  </a:extLst>
                </a:gridCol>
              </a:tblGrid>
              <a:tr h="496244">
                <a:tc gridSpan="2">
                  <a:txBody>
                    <a:bodyPr/>
                    <a:lstStyle/>
                    <a:p>
                      <a:pPr algn="ctr"/>
                      <a:r>
                        <a:rPr lang="it-IT" sz="1500" b="1" noProof="0" dirty="0"/>
                        <a:t>Client</a:t>
                      </a:r>
                      <a:r>
                        <a:rPr lang="it-IT" sz="1500" b="1" baseline="0" noProof="0" dirty="0"/>
                        <a:t> side</a:t>
                      </a:r>
                      <a:endParaRPr lang="it-IT" sz="1500" b="1" noProof="0" dirty="0"/>
                    </a:p>
                  </a:txBody>
                  <a:tcPr marL="99060" marR="99060" marT="60960" marB="60960"/>
                </a:tc>
                <a:tc hMerge="1">
                  <a:txBody>
                    <a:bodyPr/>
                    <a:lstStyle/>
                    <a:p>
                      <a:endParaRPr lang="en-US" sz="1200" dirty="0"/>
                    </a:p>
                  </a:txBody>
                  <a:tcPr/>
                </a:tc>
                <a:tc gridSpan="2">
                  <a:txBody>
                    <a:bodyPr/>
                    <a:lstStyle/>
                    <a:p>
                      <a:r>
                        <a:rPr lang="it-IT" sz="1500" b="1" noProof="0" dirty="0"/>
                        <a:t>Server side</a:t>
                      </a:r>
                    </a:p>
                  </a:txBody>
                  <a:tcPr marL="99060" marR="99060" marT="60960" marB="60960"/>
                </a:tc>
                <a:tc hMerge="1">
                  <a:txBody>
                    <a:bodyPr/>
                    <a:lstStyle/>
                    <a:p>
                      <a:endParaRPr lang="en-US" sz="1200" dirty="0"/>
                    </a:p>
                  </a:txBody>
                  <a:tcPr/>
                </a:tc>
                <a:extLst>
                  <a:ext uri="{0D108BD9-81ED-4DB2-BD59-A6C34878D82A}">
                    <a16:rowId xmlns:a16="http://schemas.microsoft.com/office/drawing/2014/main" val="10000"/>
                  </a:ext>
                </a:extLst>
              </a:tr>
              <a:tr h="428284">
                <a:tc>
                  <a:txBody>
                    <a:bodyPr/>
                    <a:lstStyle/>
                    <a:p>
                      <a:pPr algn="ctr"/>
                      <a:r>
                        <a:rPr lang="it-IT" sz="1500" b="1" noProof="0" dirty="0"/>
                        <a:t>Evento</a:t>
                      </a:r>
                    </a:p>
                  </a:txBody>
                  <a:tcPr marL="99060" marR="99060" marT="60960" marB="60960"/>
                </a:tc>
                <a:tc>
                  <a:txBody>
                    <a:bodyPr/>
                    <a:lstStyle/>
                    <a:p>
                      <a:pPr algn="ctr"/>
                      <a:r>
                        <a:rPr lang="it-IT" sz="1500" b="1" noProof="0" dirty="0"/>
                        <a:t>Azione</a:t>
                      </a:r>
                    </a:p>
                  </a:txBody>
                  <a:tcPr marL="99060" marR="99060" marT="60960" marB="60960"/>
                </a:tc>
                <a:tc>
                  <a:txBody>
                    <a:bodyPr/>
                    <a:lstStyle/>
                    <a:p>
                      <a:pPr algn="ctr"/>
                      <a:r>
                        <a:rPr lang="it-IT" sz="1500" b="1" noProof="0" dirty="0"/>
                        <a:t>Evento</a:t>
                      </a:r>
                    </a:p>
                  </a:txBody>
                  <a:tcPr marL="99060" marR="99060" marT="60960" marB="60960"/>
                </a:tc>
                <a:tc>
                  <a:txBody>
                    <a:bodyPr/>
                    <a:lstStyle/>
                    <a:p>
                      <a:pPr algn="ctr"/>
                      <a:r>
                        <a:rPr lang="it-IT" sz="1500" b="1" noProof="0" dirty="0"/>
                        <a:t>Azione</a:t>
                      </a:r>
                    </a:p>
                  </a:txBody>
                  <a:tcPr marL="99060" marR="99060" marT="60960" marB="60960"/>
                </a:tc>
                <a:extLst>
                  <a:ext uri="{0D108BD9-81ED-4DB2-BD59-A6C34878D82A}">
                    <a16:rowId xmlns:a16="http://schemas.microsoft.com/office/drawing/2014/main" val="10001"/>
                  </a:ext>
                </a:extLst>
              </a:tr>
              <a:tr h="40712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Index.html</a:t>
                      </a:r>
                      <a:r>
                        <a:rPr lang="it-IT" sz="1400" baseline="0" noProof="0" dirty="0"/>
                        <a:t> </a:t>
                      </a:r>
                      <a:r>
                        <a:rPr lang="it-IT" sz="1400" baseline="0" noProof="0" dirty="0">
                          <a:sym typeface="Wingdings" panose="05000000000000000000" pitchFamily="2" charset="2"/>
                        </a:rPr>
                        <a:t> login form  </a:t>
                      </a:r>
                      <a:r>
                        <a:rPr lang="it-IT" sz="1400" baseline="0" noProof="0" dirty="0" err="1">
                          <a:sym typeface="Wingdings" panose="05000000000000000000" pitchFamily="2" charset="2"/>
                        </a:rPr>
                        <a:t>submit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Data check</a:t>
                      </a:r>
                      <a:endParaRPr lang="it-IT" sz="1400" noProof="0" dirty="0">
                        <a:solidFill>
                          <a:srgbClr val="FF0000"/>
                        </a:solidFill>
                      </a:endParaRP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 (email password)</a:t>
                      </a:r>
                    </a:p>
                  </a:txBody>
                  <a:tcPr marL="99060" marR="99060" marT="60960" marB="60960"/>
                </a:tc>
                <a:tc>
                  <a:txBody>
                    <a:bodyPr/>
                    <a:lstStyle/>
                    <a:p>
                      <a:r>
                        <a:rPr lang="it-IT" sz="1400" noProof="0" dirty="0"/>
                        <a:t>Data Check</a:t>
                      </a:r>
                    </a:p>
                  </a:txBody>
                  <a:tcPr marL="99060" marR="99060" marT="60960" marB="60960"/>
                </a:tc>
                <a:extLst>
                  <a:ext uri="{0D108BD9-81ED-4DB2-BD59-A6C34878D82A}">
                    <a16:rowId xmlns:a16="http://schemas.microsoft.com/office/drawing/2014/main" val="10002"/>
                  </a:ext>
                </a:extLst>
              </a:tr>
              <a:tr h="42612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sym typeface="Wingdings" panose="05000000000000000000" pitchFamily="2" charset="2"/>
                        </a:rPr>
                        <a:t>Index.htmlregister</a:t>
                      </a:r>
                      <a:r>
                        <a:rPr lang="it-IT" sz="1400" noProof="0" dirty="0">
                          <a:sym typeface="Wingdings" panose="05000000000000000000" pitchFamily="2" charset="2"/>
                        </a:rPr>
                        <a:t> </a:t>
                      </a:r>
                      <a:r>
                        <a:rPr lang="it-IT" sz="1400" noProof="0" dirty="0" err="1">
                          <a:sym typeface="Wingdings" panose="05000000000000000000" pitchFamily="2" charset="2"/>
                        </a:rPr>
                        <a:t>form</a:t>
                      </a:r>
                      <a:r>
                        <a:rPr lang="it-IT" sz="1400" noProof="0" dirty="0">
                          <a:sym typeface="Wingdings" panose="05000000000000000000" pitchFamily="2" charset="2"/>
                        </a:rPr>
                        <a:t> </a:t>
                      </a:r>
                      <a:r>
                        <a:rPr lang="it-IT" sz="1400" noProof="0" dirty="0" err="1">
                          <a:sym typeface="Wingdings" panose="05000000000000000000" pitchFamily="2" charset="2"/>
                        </a:rPr>
                        <a:t>submit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aseline="0" noProof="0" dirty="0"/>
                        <a:t>Password match and data check</a:t>
                      </a: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a:t>
                      </a:r>
                      <a:r>
                        <a:rPr lang="it-IT" sz="1400" noProof="0" dirty="0" err="1"/>
                        <a:t>credentials</a:t>
                      </a:r>
                      <a:r>
                        <a:rPr lang="it-IT" sz="1400" noProof="0" dirty="0"/>
                        <a:t>)</a:t>
                      </a:r>
                    </a:p>
                  </a:txBody>
                  <a:tcPr marL="99060" marR="99060" marT="60960" marB="60960"/>
                </a:tc>
                <a:tc>
                  <a:txBody>
                    <a:bodyPr/>
                    <a:lstStyle/>
                    <a:p>
                      <a:r>
                        <a:rPr lang="it-IT" sz="1400" noProof="0" dirty="0"/>
                        <a:t>Data Check</a:t>
                      </a:r>
                    </a:p>
                  </a:txBody>
                  <a:tcPr marL="99060" marR="99060" marT="60960" marB="60960"/>
                </a:tc>
                <a:extLst>
                  <a:ext uri="{0D108BD9-81ED-4DB2-BD59-A6C34878D82A}">
                    <a16:rowId xmlns:a16="http://schemas.microsoft.com/office/drawing/2014/main" val="3364546162"/>
                  </a:ext>
                </a:extLst>
              </a:tr>
              <a:tr h="67035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HomePage.html </a:t>
                      </a:r>
                      <a:r>
                        <a:rPr lang="it-IT" sz="1400" noProof="0" dirty="0">
                          <a:sym typeface="Wingdings" panose="05000000000000000000" pitchFamily="2" charset="2"/>
                        </a:rPr>
                        <a:t> load</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Update </a:t>
                      </a:r>
                      <a:r>
                        <a:rPr lang="it-IT" sz="1400" noProof="0" dirty="0" err="1"/>
                        <a:t>view</a:t>
                      </a:r>
                      <a:r>
                        <a:rPr lang="it-IT" sz="1400" noProof="0" dirty="0"/>
                        <a:t> -&gt; update list of meetings </a:t>
                      </a:r>
                      <a:r>
                        <a:rPr lang="it-IT" sz="1400" noProof="0" dirty="0" err="1"/>
                        <a:t>created</a:t>
                      </a:r>
                      <a:r>
                        <a:rPr lang="it-IT" sz="1400" noProof="0" dirty="0"/>
                        <a:t> by user and </a:t>
                      </a:r>
                      <a:r>
                        <a:rPr lang="it-IT" sz="1400" noProof="0" dirty="0" err="1"/>
                        <a:t>invited</a:t>
                      </a:r>
                      <a:r>
                        <a:rPr lang="it-IT" sz="1400" noProof="0" dirty="0"/>
                        <a:t> to</a:t>
                      </a:r>
                      <a:endParaRPr lang="it-IT" sz="1400" baseline="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2 GET</a:t>
                      </a:r>
                      <a:r>
                        <a:rPr lang="it-IT" sz="1400" baseline="0" noProof="0" dirty="0"/>
                        <a:t> (no </a:t>
                      </a:r>
                      <a:r>
                        <a:rPr lang="it-IT" sz="1400" baseline="0" noProof="0" dirty="0" err="1"/>
                        <a:t>param</a:t>
                      </a:r>
                      <a:r>
                        <a:rPr lang="it-IT" sz="1400" baseline="0" noProof="0" dirty="0"/>
                        <a:t>)</a:t>
                      </a:r>
                      <a:endParaRPr lang="it-IT" sz="1400" noProof="0" dirty="0"/>
                    </a:p>
                  </a:txBody>
                  <a:tcPr marL="99060" marR="99060" marT="60960" marB="60960"/>
                </a:tc>
                <a:tc>
                  <a:txBody>
                    <a:bodyPr/>
                    <a:lstStyle/>
                    <a:p>
                      <a:r>
                        <a:rPr lang="it-IT" sz="1400" noProof="0" dirty="0" err="1"/>
                        <a:t>Retrieval</a:t>
                      </a:r>
                      <a:r>
                        <a:rPr lang="it-IT" sz="1400" noProof="0" dirty="0"/>
                        <a:t> of data from </a:t>
                      </a:r>
                      <a:r>
                        <a:rPr lang="it-IT" sz="1400" noProof="0" dirty="0" err="1"/>
                        <a:t>db</a:t>
                      </a:r>
                      <a:r>
                        <a:rPr lang="it-IT" sz="1400" noProof="0" dirty="0"/>
                        <a:t> and </a:t>
                      </a:r>
                      <a:r>
                        <a:rPr lang="it-IT" sz="1400" noProof="0" dirty="0" err="1"/>
                        <a:t>Json</a:t>
                      </a:r>
                      <a:r>
                        <a:rPr lang="it-IT" sz="1400" noProof="0" dirty="0"/>
                        <a:t> </a:t>
                      </a:r>
                      <a:r>
                        <a:rPr lang="it-IT" sz="1400" noProof="0" dirty="0" err="1"/>
                        <a:t>conversion</a:t>
                      </a:r>
                      <a:endParaRPr lang="it-IT" sz="1400" noProof="0" dirty="0"/>
                    </a:p>
                  </a:txBody>
                  <a:tcPr marL="99060" marR="99060" marT="60960" marB="60960"/>
                </a:tc>
                <a:extLst>
                  <a:ext uri="{0D108BD9-81ED-4DB2-BD59-A6C34878D82A}">
                    <a16:rowId xmlns:a16="http://schemas.microsoft.com/office/drawing/2014/main" val="10003"/>
                  </a:ext>
                </a:extLst>
              </a:tr>
              <a:tr h="69518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HomePage.html </a:t>
                      </a:r>
                      <a:r>
                        <a:rPr lang="it-IT" sz="1400" noProof="0" dirty="0">
                          <a:sym typeface="Wingdings" panose="05000000000000000000" pitchFamily="2" charset="2"/>
                        </a:rPr>
                        <a:t> meeting </a:t>
                      </a:r>
                      <a:r>
                        <a:rPr lang="it-IT" sz="1400" noProof="0" dirty="0" err="1">
                          <a:sym typeface="Wingdings" panose="05000000000000000000" pitchFamily="2" charset="2"/>
                        </a:rPr>
                        <a:t>form</a:t>
                      </a:r>
                      <a:r>
                        <a:rPr lang="it-IT" sz="1400" noProof="0" dirty="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sym typeface="Wingdings" panose="05000000000000000000" pitchFamily="2" charset="2"/>
                        </a:rPr>
                        <a:t>submit</a:t>
                      </a:r>
                      <a:endParaRPr lang="it-IT" sz="1400" noProof="0" dirty="0"/>
                    </a:p>
                  </a:txBody>
                  <a:tcPr marL="99060" marR="99060" marT="60960" marB="60960"/>
                </a:tc>
                <a:tc>
                  <a:txBody>
                    <a:bodyPr/>
                    <a:lstStyle/>
                    <a:p>
                      <a:r>
                        <a:rPr lang="it-IT" sz="1400" noProof="0" dirty="0"/>
                        <a:t>Ajax Post and show users list</a:t>
                      </a:r>
                    </a:p>
                  </a:txBody>
                  <a:tcPr marL="99060" marR="99060" marT="60960" marB="60960"/>
                </a:tc>
                <a:tc>
                  <a:txBody>
                    <a:bodyPr/>
                    <a:lstStyle/>
                    <a:p>
                      <a:r>
                        <a:rPr lang="it-IT" sz="1400" noProof="0" dirty="0"/>
                        <a:t>POST(transfer data)</a:t>
                      </a:r>
                    </a:p>
                  </a:txBody>
                  <a:tcPr marL="99060" marR="99060" marT="60960" marB="60960"/>
                </a:tc>
                <a:tc>
                  <a:txBody>
                    <a:bodyPr/>
                    <a:lstStyle/>
                    <a:p>
                      <a:r>
                        <a:rPr lang="it-IT" sz="1400" noProof="0" dirty="0"/>
                        <a:t>Data check </a:t>
                      </a:r>
                    </a:p>
                  </a:txBody>
                  <a:tcPr marL="99060" marR="99060" marT="60960" marB="60960"/>
                </a:tc>
                <a:extLst>
                  <a:ext uri="{0D108BD9-81ED-4DB2-BD59-A6C34878D82A}">
                    <a16:rowId xmlns:a16="http://schemas.microsoft.com/office/drawing/2014/main" val="10004"/>
                  </a:ext>
                </a:extLst>
              </a:tr>
              <a:tr h="670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err="1">
                          <a:sym typeface="Wingdings" panose="05000000000000000000" pitchFamily="2" charset="2"/>
                        </a:rPr>
                        <a:t>Invitation</a:t>
                      </a:r>
                      <a:r>
                        <a:rPr lang="it-IT" sz="1400" noProof="0" dirty="0">
                          <a:sym typeface="Wingdings" panose="05000000000000000000" pitchFamily="2" charset="2"/>
                        </a:rPr>
                        <a:t> Form  </a:t>
                      </a:r>
                      <a:r>
                        <a:rPr lang="it-IT" sz="1400" noProof="0" dirty="0" err="1">
                          <a:sym typeface="Wingdings" panose="05000000000000000000" pitchFamily="2" charset="2"/>
                        </a:rPr>
                        <a:t>submit</a:t>
                      </a:r>
                      <a:endParaRPr lang="it-IT" sz="1400" dirty="0"/>
                    </a:p>
                  </a:txBody>
                  <a:tcPr marL="99060" marR="9906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t>Data Check </a:t>
                      </a:r>
                    </a:p>
                  </a:txBody>
                  <a:tcPr marL="99060" marR="99060" marT="60960" marB="60960"/>
                </a:tc>
                <a:tc>
                  <a:txBody>
                    <a:bodyPr/>
                    <a:lstStyle/>
                    <a:p>
                      <a:r>
                        <a:rPr lang="it-IT" sz="1400" noProof="0" dirty="0"/>
                        <a:t>POST(transfer data)</a:t>
                      </a:r>
                    </a:p>
                  </a:txBody>
                  <a:tcPr marL="99060" marR="99060" marT="60960" marB="60960"/>
                </a:tc>
                <a:tc>
                  <a:txBody>
                    <a:bodyPr/>
                    <a:lstStyle/>
                    <a:p>
                      <a:r>
                        <a:rPr lang="it-IT" sz="1400" noProof="0" dirty="0"/>
                        <a:t>Data check and </a:t>
                      </a:r>
                      <a:r>
                        <a:rPr lang="it-IT" sz="1400" noProof="0" dirty="0" err="1"/>
                        <a:t>insertion</a:t>
                      </a:r>
                      <a:endParaRPr lang="it-IT" sz="1400" noProof="0" dirty="0"/>
                    </a:p>
                  </a:txBody>
                  <a:tcPr marL="99060" marR="99060" marT="60960" marB="60960"/>
                </a:tc>
                <a:extLst>
                  <a:ext uri="{0D108BD9-81ED-4DB2-BD59-A6C34878D82A}">
                    <a16:rowId xmlns:a16="http://schemas.microsoft.com/office/drawing/2014/main" val="10007"/>
                  </a:ext>
                </a:extLst>
              </a:tr>
              <a:tr h="670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err="1">
                          <a:sym typeface="Wingdings" panose="05000000000000000000" pitchFamily="2" charset="2"/>
                        </a:rPr>
                        <a:t>Invitation</a:t>
                      </a:r>
                      <a:r>
                        <a:rPr lang="it-IT" sz="1400" noProof="0" dirty="0">
                          <a:sym typeface="Wingdings" panose="05000000000000000000" pitchFamily="2" charset="2"/>
                        </a:rPr>
                        <a:t> Form  close</a:t>
                      </a:r>
                      <a:endParaRPr lang="it-IT" sz="1400" dirty="0"/>
                    </a:p>
                  </a:txBody>
                  <a:tcPr marL="99060" marR="99060" marT="60960" marB="60960"/>
                </a:tc>
                <a:tc>
                  <a:txBody>
                    <a:bodyPr/>
                    <a:lstStyle/>
                    <a:p>
                      <a:r>
                        <a:rPr lang="it-IT" sz="1400" noProof="0" dirty="0"/>
                        <a:t>Close </a:t>
                      </a:r>
                      <a:r>
                        <a:rPr lang="it-IT" sz="1400" noProof="0" dirty="0" err="1"/>
                        <a:t>modal</a:t>
                      </a:r>
                      <a:r>
                        <a:rPr lang="it-IT" sz="1400" noProof="0" dirty="0"/>
                        <a:t> page</a:t>
                      </a:r>
                    </a:p>
                  </a:txBody>
                  <a:tcPr marL="99060" marR="99060" marT="60960" marB="60960"/>
                </a:tc>
                <a:tc>
                  <a:txBody>
                    <a:bodyPr/>
                    <a:lstStyle/>
                    <a:p>
                      <a:r>
                        <a:rPr lang="it-IT" sz="1400" noProof="0" dirty="0"/>
                        <a:t>-</a:t>
                      </a:r>
                    </a:p>
                  </a:txBody>
                  <a:tcPr marL="99060" marR="99060" marT="60960" marB="60960"/>
                </a:tc>
                <a:tc>
                  <a:txBody>
                    <a:bodyPr/>
                    <a:lstStyle/>
                    <a:p>
                      <a:r>
                        <a:rPr lang="it-IT" sz="1400" noProof="0" dirty="0"/>
                        <a:t>-</a:t>
                      </a:r>
                    </a:p>
                  </a:txBody>
                  <a:tcPr marL="99060" marR="99060" marT="60960" marB="6096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5319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AF2748-3DC1-AFCE-2D20-26100EFCC5FF}"/>
              </a:ext>
            </a:extLst>
          </p:cNvPr>
          <p:cNvSpPr>
            <a:spLocks noGrp="1"/>
          </p:cNvSpPr>
          <p:nvPr>
            <p:ph type="title"/>
          </p:nvPr>
        </p:nvSpPr>
        <p:spPr>
          <a:xfrm>
            <a:off x="838200" y="365125"/>
            <a:ext cx="6139649" cy="535513"/>
          </a:xfrm>
        </p:spPr>
        <p:txBody>
          <a:bodyPr>
            <a:normAutofit/>
          </a:bodyPr>
          <a:lstStyle/>
          <a:p>
            <a:r>
              <a:rPr lang="it-IT" sz="2800" b="1" dirty="0"/>
              <a:t>Controller &amp; Event </a:t>
            </a:r>
            <a:r>
              <a:rPr lang="it-IT" sz="2800" b="1" dirty="0" err="1"/>
              <a:t>Handlers</a:t>
            </a:r>
            <a:endParaRPr lang="it-IT" sz="2800" b="1" dirty="0"/>
          </a:p>
        </p:txBody>
      </p:sp>
      <p:graphicFrame>
        <p:nvGraphicFramePr>
          <p:cNvPr id="4" name="Table 5">
            <a:extLst>
              <a:ext uri="{FF2B5EF4-FFF2-40B4-BE49-F238E27FC236}">
                <a16:creationId xmlns:a16="http://schemas.microsoft.com/office/drawing/2014/main" id="{F838236C-7CA1-1AE6-57C4-DFF71A61E219}"/>
              </a:ext>
            </a:extLst>
          </p:cNvPr>
          <p:cNvGraphicFramePr>
            <a:graphicFrameLocks noGrp="1"/>
          </p:cNvGraphicFramePr>
          <p:nvPr>
            <p:extLst>
              <p:ext uri="{D42A27DB-BD31-4B8C-83A1-F6EECF244321}">
                <p14:modId xmlns:p14="http://schemas.microsoft.com/office/powerpoint/2010/main" val="3830579116"/>
              </p:ext>
            </p:extLst>
          </p:nvPr>
        </p:nvGraphicFramePr>
        <p:xfrm>
          <a:off x="452761" y="1547409"/>
          <a:ext cx="11372295" cy="4501597"/>
        </p:xfrm>
        <a:graphic>
          <a:graphicData uri="http://schemas.openxmlformats.org/drawingml/2006/table">
            <a:tbl>
              <a:tblPr firstRow="1" bandRow="1">
                <a:tableStyleId>{5C22544A-7EE6-4342-B048-85BDC9FD1C3A}</a:tableStyleId>
              </a:tblPr>
              <a:tblGrid>
                <a:gridCol w="2844572">
                  <a:extLst>
                    <a:ext uri="{9D8B030D-6E8A-4147-A177-3AD203B41FA5}">
                      <a16:colId xmlns:a16="http://schemas.microsoft.com/office/drawing/2014/main" val="20000"/>
                    </a:ext>
                  </a:extLst>
                </a:gridCol>
                <a:gridCol w="2846015">
                  <a:extLst>
                    <a:ext uri="{9D8B030D-6E8A-4147-A177-3AD203B41FA5}">
                      <a16:colId xmlns:a16="http://schemas.microsoft.com/office/drawing/2014/main" val="20001"/>
                    </a:ext>
                  </a:extLst>
                </a:gridCol>
                <a:gridCol w="2843127">
                  <a:extLst>
                    <a:ext uri="{9D8B030D-6E8A-4147-A177-3AD203B41FA5}">
                      <a16:colId xmlns:a16="http://schemas.microsoft.com/office/drawing/2014/main" val="20002"/>
                    </a:ext>
                  </a:extLst>
                </a:gridCol>
                <a:gridCol w="2838581">
                  <a:extLst>
                    <a:ext uri="{9D8B030D-6E8A-4147-A177-3AD203B41FA5}">
                      <a16:colId xmlns:a16="http://schemas.microsoft.com/office/drawing/2014/main" val="20003"/>
                    </a:ext>
                  </a:extLst>
                </a:gridCol>
              </a:tblGrid>
              <a:tr h="0">
                <a:tc gridSpan="2">
                  <a:txBody>
                    <a:bodyPr/>
                    <a:lstStyle/>
                    <a:p>
                      <a:pPr algn="ctr"/>
                      <a:r>
                        <a:rPr lang="it-IT" sz="1500" b="1" noProof="0" dirty="0"/>
                        <a:t>Client</a:t>
                      </a:r>
                      <a:r>
                        <a:rPr lang="it-IT" sz="1500" b="1" baseline="0" noProof="0" dirty="0"/>
                        <a:t> side</a:t>
                      </a:r>
                      <a:endParaRPr lang="it-IT" sz="1500" b="1" noProof="0" dirty="0"/>
                    </a:p>
                  </a:txBody>
                  <a:tcPr marL="99060" marR="99060" marT="60960" marB="60960"/>
                </a:tc>
                <a:tc hMerge="1">
                  <a:txBody>
                    <a:bodyPr/>
                    <a:lstStyle/>
                    <a:p>
                      <a:endParaRPr lang="en-US" sz="1200" dirty="0"/>
                    </a:p>
                  </a:txBody>
                  <a:tcPr/>
                </a:tc>
                <a:tc gridSpan="2">
                  <a:txBody>
                    <a:bodyPr/>
                    <a:lstStyle/>
                    <a:p>
                      <a:r>
                        <a:rPr lang="it-IT" sz="1500" b="1" noProof="0" dirty="0"/>
                        <a:t>Server side</a:t>
                      </a:r>
                    </a:p>
                  </a:txBody>
                  <a:tcPr marL="99060" marR="99060" marT="60960" marB="60960"/>
                </a:tc>
                <a:tc hMerge="1">
                  <a:txBody>
                    <a:bodyPr/>
                    <a:lstStyle/>
                    <a:p>
                      <a:endParaRPr lang="en-US" sz="1200" dirty="0"/>
                    </a:p>
                  </a:txBody>
                  <a:tcPr/>
                </a:tc>
                <a:extLst>
                  <a:ext uri="{0D108BD9-81ED-4DB2-BD59-A6C34878D82A}">
                    <a16:rowId xmlns:a16="http://schemas.microsoft.com/office/drawing/2014/main" val="10000"/>
                  </a:ext>
                </a:extLst>
              </a:tr>
              <a:tr h="428284">
                <a:tc>
                  <a:txBody>
                    <a:bodyPr/>
                    <a:lstStyle/>
                    <a:p>
                      <a:pPr algn="ctr"/>
                      <a:r>
                        <a:rPr lang="it-IT" sz="1500" b="1" noProof="0" dirty="0"/>
                        <a:t>Evento</a:t>
                      </a:r>
                    </a:p>
                  </a:txBody>
                  <a:tcPr marL="99060" marR="99060" marT="60960" marB="60960"/>
                </a:tc>
                <a:tc>
                  <a:txBody>
                    <a:bodyPr/>
                    <a:lstStyle/>
                    <a:p>
                      <a:pPr algn="ctr"/>
                      <a:r>
                        <a:rPr lang="it-IT" sz="1500" b="1" noProof="0" dirty="0"/>
                        <a:t>Azione</a:t>
                      </a:r>
                    </a:p>
                  </a:txBody>
                  <a:tcPr marL="99060" marR="99060" marT="60960" marB="60960"/>
                </a:tc>
                <a:tc>
                  <a:txBody>
                    <a:bodyPr/>
                    <a:lstStyle/>
                    <a:p>
                      <a:pPr algn="ctr"/>
                      <a:r>
                        <a:rPr lang="it-IT" sz="1500" b="1" noProof="0" dirty="0"/>
                        <a:t>Evento</a:t>
                      </a:r>
                    </a:p>
                  </a:txBody>
                  <a:tcPr marL="99060" marR="99060" marT="60960" marB="60960"/>
                </a:tc>
                <a:tc>
                  <a:txBody>
                    <a:bodyPr/>
                    <a:lstStyle/>
                    <a:p>
                      <a:pPr algn="ctr"/>
                      <a:r>
                        <a:rPr lang="it-IT" sz="1500" b="1" noProof="0" dirty="0"/>
                        <a:t>Azione</a:t>
                      </a:r>
                    </a:p>
                  </a:txBody>
                  <a:tcPr marL="99060" marR="99060" marT="60960" marB="60960"/>
                </a:tc>
                <a:extLst>
                  <a:ext uri="{0D108BD9-81ED-4DB2-BD59-A6C34878D82A}">
                    <a16:rowId xmlns:a16="http://schemas.microsoft.com/office/drawing/2014/main" val="10001"/>
                  </a:ext>
                </a:extLst>
              </a:tr>
              <a:tr h="40712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Index.html</a:t>
                      </a:r>
                      <a:r>
                        <a:rPr lang="it-IT" sz="1400" baseline="0" noProof="0" dirty="0"/>
                        <a:t> </a:t>
                      </a:r>
                      <a:r>
                        <a:rPr lang="it-IT" sz="1400" baseline="0" noProof="0" dirty="0">
                          <a:sym typeface="Wingdings" panose="05000000000000000000" pitchFamily="2" charset="2"/>
                        </a:rPr>
                        <a:t> login form  </a:t>
                      </a:r>
                      <a:r>
                        <a:rPr lang="it-IT" sz="1400" baseline="0" noProof="0" dirty="0" err="1">
                          <a:sym typeface="Wingdings" panose="05000000000000000000" pitchFamily="2" charset="2"/>
                        </a:rPr>
                        <a:t>submit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solidFill>
                            <a:schemeClr val="tx1"/>
                          </a:solidFill>
                        </a:rPr>
                        <a:t>Fuction</a:t>
                      </a:r>
                      <a:r>
                        <a:rPr lang="it-IT" sz="1400" noProof="0" dirty="0">
                          <a:solidFill>
                            <a:schemeClr val="tx1"/>
                          </a:solidFill>
                        </a:rPr>
                        <a:t> </a:t>
                      </a:r>
                      <a:r>
                        <a:rPr lang="it-IT" sz="1400" noProof="0" dirty="0" err="1">
                          <a:solidFill>
                            <a:schemeClr val="tx1"/>
                          </a:solidFill>
                        </a:rPr>
                        <a:t>MakeCall</a:t>
                      </a:r>
                      <a:endParaRPr lang="it-IT" sz="1400" noProof="0" dirty="0">
                        <a:solidFill>
                          <a:schemeClr val="tx1"/>
                        </a:solidFill>
                      </a:endParaRPr>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 (email password)</a:t>
                      </a:r>
                    </a:p>
                  </a:txBody>
                  <a:tcPr marL="99060" marR="99060" marT="60960" marB="60960"/>
                </a:tc>
                <a:tc>
                  <a:txBody>
                    <a:bodyPr/>
                    <a:lstStyle/>
                    <a:p>
                      <a:r>
                        <a:rPr lang="it-IT" sz="1400" noProof="0" dirty="0" err="1"/>
                        <a:t>CheckLogin</a:t>
                      </a:r>
                      <a:r>
                        <a:rPr lang="it-IT" sz="1400" noProof="0" dirty="0"/>
                        <a:t>(</a:t>
                      </a:r>
                      <a:r>
                        <a:rPr lang="it-IT" sz="1400" noProof="0" dirty="0" err="1"/>
                        <a:t>servlet</a:t>
                      </a:r>
                      <a:r>
                        <a:rPr lang="it-IT" sz="1400" noProof="0" dirty="0"/>
                        <a:t>)</a:t>
                      </a:r>
                    </a:p>
                  </a:txBody>
                  <a:tcPr marL="99060" marR="99060" marT="60960" marB="60960"/>
                </a:tc>
                <a:extLst>
                  <a:ext uri="{0D108BD9-81ED-4DB2-BD59-A6C34878D82A}">
                    <a16:rowId xmlns:a16="http://schemas.microsoft.com/office/drawing/2014/main" val="10002"/>
                  </a:ext>
                </a:extLst>
              </a:tr>
              <a:tr h="42612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sym typeface="Wingdings" panose="05000000000000000000" pitchFamily="2" charset="2"/>
                        </a:rPr>
                        <a:t>Index.htmlregister</a:t>
                      </a:r>
                      <a:r>
                        <a:rPr lang="it-IT" sz="1400" noProof="0" dirty="0">
                          <a:sym typeface="Wingdings" panose="05000000000000000000" pitchFamily="2" charset="2"/>
                        </a:rPr>
                        <a:t> </a:t>
                      </a:r>
                      <a:r>
                        <a:rPr lang="it-IT" sz="1400" noProof="0" dirty="0" err="1">
                          <a:sym typeface="Wingdings" panose="05000000000000000000" pitchFamily="2" charset="2"/>
                        </a:rPr>
                        <a:t>form</a:t>
                      </a:r>
                      <a:r>
                        <a:rPr lang="it-IT" sz="1400" noProof="0" dirty="0">
                          <a:sym typeface="Wingdings" panose="05000000000000000000" pitchFamily="2" charset="2"/>
                        </a:rPr>
                        <a:t> </a:t>
                      </a:r>
                      <a:r>
                        <a:rPr lang="it-IT" sz="1400" noProof="0" dirty="0" err="1">
                          <a:sym typeface="Wingdings" panose="05000000000000000000" pitchFamily="2" charset="2"/>
                        </a:rPr>
                        <a:t>submit</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aseline="0" noProof="0" dirty="0" err="1"/>
                        <a:t>Function</a:t>
                      </a:r>
                      <a:r>
                        <a:rPr lang="it-IT" sz="1400" baseline="0" noProof="0" dirty="0"/>
                        <a:t> </a:t>
                      </a:r>
                      <a:r>
                        <a:rPr lang="it-IT" sz="1400" baseline="0" noProof="0" dirty="0" err="1"/>
                        <a:t>checkForm</a:t>
                      </a:r>
                      <a:r>
                        <a:rPr lang="it-IT" sz="1400" baseline="0" noProof="0" dirty="0"/>
                        <a:t> and </a:t>
                      </a:r>
                      <a:r>
                        <a:rPr lang="it-IT" sz="1400" baseline="0" noProof="0" dirty="0" err="1"/>
                        <a:t>MakeCall</a:t>
                      </a:r>
                      <a:endParaRPr lang="it-IT" sz="1400" baseline="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POST(</a:t>
                      </a:r>
                      <a:r>
                        <a:rPr lang="it-IT" sz="1400" noProof="0" dirty="0" err="1"/>
                        <a:t>credentials</a:t>
                      </a:r>
                      <a:r>
                        <a:rPr lang="it-IT" sz="1400" noProof="0" dirty="0"/>
                        <a:t>)</a:t>
                      </a:r>
                    </a:p>
                  </a:txBody>
                  <a:tcPr marL="99060" marR="99060" marT="60960" marB="60960"/>
                </a:tc>
                <a:tc>
                  <a:txBody>
                    <a:bodyPr/>
                    <a:lstStyle/>
                    <a:p>
                      <a:r>
                        <a:rPr lang="it-IT" sz="1400" noProof="0" dirty="0" err="1"/>
                        <a:t>CheckRegistration</a:t>
                      </a:r>
                      <a:r>
                        <a:rPr lang="it-IT" sz="1400" noProof="0" dirty="0"/>
                        <a:t>(</a:t>
                      </a:r>
                      <a:r>
                        <a:rPr lang="it-IT" sz="1400" noProof="0" dirty="0" err="1"/>
                        <a:t>servlet</a:t>
                      </a:r>
                      <a:r>
                        <a:rPr lang="it-IT" sz="1400" noProof="0" dirty="0"/>
                        <a:t>)</a:t>
                      </a:r>
                    </a:p>
                  </a:txBody>
                  <a:tcPr marL="99060" marR="99060" marT="60960" marB="60960"/>
                </a:tc>
                <a:extLst>
                  <a:ext uri="{0D108BD9-81ED-4DB2-BD59-A6C34878D82A}">
                    <a16:rowId xmlns:a16="http://schemas.microsoft.com/office/drawing/2014/main" val="3364546162"/>
                  </a:ext>
                </a:extLst>
              </a:tr>
              <a:tr h="67035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HomePage.html </a:t>
                      </a:r>
                      <a:r>
                        <a:rPr lang="it-IT" sz="1400" noProof="0" dirty="0">
                          <a:sym typeface="Wingdings" panose="05000000000000000000" pitchFamily="2" charset="2"/>
                        </a:rPr>
                        <a:t> load</a:t>
                      </a:r>
                      <a:endParaRPr lang="it-IT" sz="140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t>Function</a:t>
                      </a:r>
                      <a:r>
                        <a:rPr lang="it-IT" sz="1400" noProof="0" dirty="0"/>
                        <a:t> </a:t>
                      </a:r>
                      <a:r>
                        <a:rPr lang="it-IT" sz="1400" noProof="0" dirty="0" err="1"/>
                        <a:t>PageOrchestretor</a:t>
                      </a:r>
                      <a:endParaRPr lang="it-IT" sz="1400" noProof="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sym typeface="Wingdings" panose="05000000000000000000" pitchFamily="2" charset="2"/>
                        </a:rPr>
                        <a:t></a:t>
                      </a:r>
                      <a:r>
                        <a:rPr lang="it-IT" sz="1400" noProof="0" dirty="0" err="1"/>
                        <a:t>InvitedAtList</a:t>
                      </a:r>
                      <a:endParaRPr lang="it-IT" sz="1400" noProof="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sym typeface="Wingdings" panose="05000000000000000000" pitchFamily="2" charset="2"/>
                        </a:rPr>
                        <a:t></a:t>
                      </a:r>
                      <a:r>
                        <a:rPr lang="it-IT" sz="1400" baseline="0" noProof="0" dirty="0"/>
                        <a:t> </a:t>
                      </a:r>
                      <a:r>
                        <a:rPr lang="it-IT" sz="1400" baseline="0" noProof="0" dirty="0" err="1"/>
                        <a:t>CreatedList</a:t>
                      </a:r>
                      <a:endParaRPr lang="it-IT" sz="1400" baseline="0" noProof="0" dirty="0"/>
                    </a:p>
                  </a:txBody>
                  <a:tcPr marL="99060" marR="99060" marT="60960" marB="60960"/>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sz="1400" noProof="0"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GET(no </a:t>
                      </a:r>
                      <a:r>
                        <a:rPr lang="it-IT" sz="1400" noProof="0" dirty="0" err="1"/>
                        <a:t>param</a:t>
                      </a:r>
                      <a:r>
                        <a:rPr lang="it-IT" sz="1400" noProof="0" dirty="0"/>
                        <a:t>)</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GET(no </a:t>
                      </a:r>
                      <a:r>
                        <a:rPr lang="it-IT" sz="1400" noProof="0" dirty="0" err="1"/>
                        <a:t>param</a:t>
                      </a:r>
                      <a:r>
                        <a:rPr lang="it-IT" sz="1400" noProof="0" dirty="0"/>
                        <a:t>)</a:t>
                      </a:r>
                    </a:p>
                  </a:txBody>
                  <a:tcPr marL="99060" marR="99060" marT="60960" marB="60960"/>
                </a:tc>
                <a:tc>
                  <a:txBody>
                    <a:bodyPr/>
                    <a:lstStyle/>
                    <a:p>
                      <a:endParaRPr lang="it-IT" sz="1400" noProof="0" dirty="0"/>
                    </a:p>
                    <a:p>
                      <a:r>
                        <a:rPr lang="it-IT" sz="1400" noProof="0" dirty="0" err="1"/>
                        <a:t>GetOtherMeetings</a:t>
                      </a:r>
                      <a:r>
                        <a:rPr lang="it-IT" sz="1400" noProof="0" dirty="0"/>
                        <a:t>(</a:t>
                      </a:r>
                      <a:r>
                        <a:rPr lang="it-IT" sz="1400" noProof="0" dirty="0" err="1"/>
                        <a:t>servlet</a:t>
                      </a:r>
                      <a:r>
                        <a:rPr lang="it-IT" sz="1400" noProof="0" dirty="0"/>
                        <a:t>)</a:t>
                      </a:r>
                    </a:p>
                    <a:p>
                      <a:r>
                        <a:rPr lang="it-IT" sz="1400" noProof="0" dirty="0" err="1"/>
                        <a:t>GetMyMeetings</a:t>
                      </a:r>
                      <a:r>
                        <a:rPr lang="it-IT" sz="1400" noProof="0" dirty="0"/>
                        <a:t>(</a:t>
                      </a:r>
                      <a:r>
                        <a:rPr lang="it-IT" sz="1400" noProof="0" dirty="0" err="1"/>
                        <a:t>servlet</a:t>
                      </a:r>
                      <a:r>
                        <a:rPr lang="it-IT" sz="1400" noProof="0" dirty="0"/>
                        <a:t>)</a:t>
                      </a:r>
                    </a:p>
                  </a:txBody>
                  <a:tcPr marL="99060" marR="99060" marT="60960" marB="60960"/>
                </a:tc>
                <a:extLst>
                  <a:ext uri="{0D108BD9-81ED-4DB2-BD59-A6C34878D82A}">
                    <a16:rowId xmlns:a16="http://schemas.microsoft.com/office/drawing/2014/main" val="10003"/>
                  </a:ext>
                </a:extLst>
              </a:tr>
              <a:tr h="69518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a:t>HomePage.html </a:t>
                      </a:r>
                      <a:r>
                        <a:rPr lang="it-IT" sz="1400" noProof="0" dirty="0">
                          <a:sym typeface="Wingdings" panose="05000000000000000000" pitchFamily="2" charset="2"/>
                        </a:rPr>
                        <a:t> meeting </a:t>
                      </a:r>
                      <a:r>
                        <a:rPr lang="it-IT" sz="1400" noProof="0" dirty="0" err="1">
                          <a:sym typeface="Wingdings" panose="05000000000000000000" pitchFamily="2" charset="2"/>
                        </a:rPr>
                        <a:t>form</a:t>
                      </a:r>
                      <a:r>
                        <a:rPr lang="it-IT" sz="1400" noProof="0" dirty="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noProof="0" dirty="0" err="1">
                          <a:sym typeface="Wingdings" panose="05000000000000000000" pitchFamily="2" charset="2"/>
                        </a:rPr>
                        <a:t>submit</a:t>
                      </a:r>
                      <a:endParaRPr lang="it-IT" sz="1400" noProof="0" dirty="0"/>
                    </a:p>
                  </a:txBody>
                  <a:tcPr marL="99060" marR="99060" marT="60960" marB="60960"/>
                </a:tc>
                <a:tc>
                  <a:txBody>
                    <a:bodyPr/>
                    <a:lstStyle/>
                    <a:p>
                      <a:r>
                        <a:rPr lang="it-IT" sz="1400" noProof="0" dirty="0" err="1"/>
                        <a:t>Fuction</a:t>
                      </a:r>
                      <a:r>
                        <a:rPr lang="it-IT" sz="1400" noProof="0" dirty="0"/>
                        <a:t> </a:t>
                      </a:r>
                      <a:r>
                        <a:rPr lang="it-IT" sz="1400" noProof="0" dirty="0" err="1"/>
                        <a:t>Wizard</a:t>
                      </a:r>
                      <a:endParaRPr lang="it-IT" sz="1400" noProof="0" dirty="0"/>
                    </a:p>
                    <a:p>
                      <a:pPr marL="285750" indent="-285750">
                        <a:buFont typeface="Wingdings" panose="05000000000000000000" pitchFamily="2" charset="2"/>
                        <a:buChar char="à"/>
                      </a:pPr>
                      <a:r>
                        <a:rPr lang="it-IT" sz="1400" noProof="0" dirty="0" err="1">
                          <a:sym typeface="Wingdings" panose="05000000000000000000" pitchFamily="2" charset="2"/>
                        </a:rPr>
                        <a:t>RegisterEvents</a:t>
                      </a:r>
                      <a:endParaRPr lang="it-IT" sz="1400" noProof="0" dirty="0">
                        <a:sym typeface="Wingdings" panose="05000000000000000000" pitchFamily="2" charset="2"/>
                      </a:endParaRPr>
                    </a:p>
                  </a:txBody>
                  <a:tcPr marL="99060" marR="99060" marT="60960" marB="60960"/>
                </a:tc>
                <a:tc>
                  <a:txBody>
                    <a:bodyPr/>
                    <a:lstStyle/>
                    <a:p>
                      <a:endParaRPr lang="it-IT" sz="1400" noProof="0" dirty="0"/>
                    </a:p>
                    <a:p>
                      <a:r>
                        <a:rPr lang="it-IT" sz="1400" noProof="0" dirty="0"/>
                        <a:t>POST(transfer data)</a:t>
                      </a:r>
                    </a:p>
                  </a:txBody>
                  <a:tcPr marL="99060" marR="99060" marT="60960" marB="60960"/>
                </a:tc>
                <a:tc>
                  <a:txBody>
                    <a:bodyPr/>
                    <a:lstStyle/>
                    <a:p>
                      <a:endParaRPr lang="it-IT" sz="1400" noProof="0" dirty="0"/>
                    </a:p>
                    <a:p>
                      <a:r>
                        <a:rPr lang="it-IT" sz="1400" noProof="0" dirty="0" err="1"/>
                        <a:t>CheckMeetingParameters</a:t>
                      </a:r>
                      <a:r>
                        <a:rPr lang="it-IT" sz="1400" noProof="0" dirty="0"/>
                        <a:t>(</a:t>
                      </a:r>
                      <a:r>
                        <a:rPr lang="it-IT" sz="1400" noProof="0" dirty="0" err="1"/>
                        <a:t>servlet</a:t>
                      </a:r>
                      <a:r>
                        <a:rPr lang="it-IT" sz="1400" noProof="0" dirty="0"/>
                        <a:t>)</a:t>
                      </a:r>
                    </a:p>
                  </a:txBody>
                  <a:tcPr marL="99060" marR="99060" marT="60960" marB="60960"/>
                </a:tc>
                <a:extLst>
                  <a:ext uri="{0D108BD9-81ED-4DB2-BD59-A6C34878D82A}">
                    <a16:rowId xmlns:a16="http://schemas.microsoft.com/office/drawing/2014/main" val="10004"/>
                  </a:ext>
                </a:extLst>
              </a:tr>
              <a:tr h="670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err="1">
                          <a:sym typeface="Wingdings" panose="05000000000000000000" pitchFamily="2" charset="2"/>
                        </a:rPr>
                        <a:t>Invitation</a:t>
                      </a:r>
                      <a:r>
                        <a:rPr lang="it-IT" sz="1400" noProof="0" dirty="0">
                          <a:sym typeface="Wingdings" panose="05000000000000000000" pitchFamily="2" charset="2"/>
                        </a:rPr>
                        <a:t> Form  </a:t>
                      </a:r>
                      <a:r>
                        <a:rPr lang="it-IT" sz="1400" noProof="0" dirty="0" err="1">
                          <a:sym typeface="Wingdings" panose="05000000000000000000" pitchFamily="2" charset="2"/>
                        </a:rPr>
                        <a:t>submit</a:t>
                      </a:r>
                      <a:endParaRPr lang="it-IT" sz="1400" dirty="0"/>
                    </a:p>
                  </a:txBody>
                  <a:tcPr marL="99060" marR="9906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err="1"/>
                        <a:t>Function</a:t>
                      </a:r>
                      <a:r>
                        <a:rPr lang="it-IT" sz="1400" noProof="0" dirty="0"/>
                        <a:t> </a:t>
                      </a:r>
                      <a:r>
                        <a:rPr lang="it-IT" sz="1400" noProof="0" dirty="0" err="1"/>
                        <a:t>Modal</a:t>
                      </a:r>
                      <a:endParaRPr lang="it-IT" sz="14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a:sym typeface="Wingdings" panose="05000000000000000000" pitchFamily="2" charset="2"/>
                        </a:rPr>
                        <a:t> </a:t>
                      </a:r>
                      <a:r>
                        <a:rPr lang="it-IT" sz="1400" noProof="0" dirty="0" err="1">
                          <a:sym typeface="Wingdings" panose="05000000000000000000" pitchFamily="2" charset="2"/>
                        </a:rPr>
                        <a:t>RegisterEvents</a:t>
                      </a:r>
                      <a:endParaRPr lang="it-IT" sz="1400" noProof="0" dirty="0"/>
                    </a:p>
                  </a:txBody>
                  <a:tcPr marL="99060" marR="99060" marT="60960" marB="60960"/>
                </a:tc>
                <a:tc>
                  <a:txBody>
                    <a:bodyPr/>
                    <a:lstStyle/>
                    <a:p>
                      <a:endParaRPr lang="it-IT" sz="1400" noProof="0" dirty="0"/>
                    </a:p>
                    <a:p>
                      <a:r>
                        <a:rPr lang="it-IT" sz="1400" noProof="0" dirty="0"/>
                        <a:t>POST(transfer data) or</a:t>
                      </a:r>
                    </a:p>
                    <a:p>
                      <a:r>
                        <a:rPr lang="it-IT" sz="1400" noProof="0" dirty="0"/>
                        <a:t>POST(no </a:t>
                      </a:r>
                      <a:r>
                        <a:rPr lang="it-IT" sz="1400" noProof="0" dirty="0" err="1"/>
                        <a:t>param</a:t>
                      </a:r>
                      <a:r>
                        <a:rPr lang="it-IT" sz="1400" noProof="0" dirty="0"/>
                        <a:t>)</a:t>
                      </a:r>
                    </a:p>
                  </a:txBody>
                  <a:tcPr marL="99060" marR="99060" marT="60960" marB="60960"/>
                </a:tc>
                <a:tc>
                  <a:txBody>
                    <a:bodyPr/>
                    <a:lstStyle/>
                    <a:p>
                      <a:endParaRPr lang="it-IT" sz="1400" noProof="0" dirty="0"/>
                    </a:p>
                    <a:p>
                      <a:r>
                        <a:rPr lang="it-IT" sz="1400" noProof="0" dirty="0" err="1"/>
                        <a:t>CreateMeeting</a:t>
                      </a:r>
                      <a:r>
                        <a:rPr lang="it-IT" sz="1400" noProof="0" dirty="0"/>
                        <a:t>(</a:t>
                      </a:r>
                      <a:r>
                        <a:rPr lang="it-IT" sz="1400" noProof="0" dirty="0" err="1"/>
                        <a:t>serlvet</a:t>
                      </a:r>
                      <a:r>
                        <a:rPr lang="it-IT" sz="1400" noProof="0" dirty="0"/>
                        <a:t>)</a:t>
                      </a:r>
                    </a:p>
                    <a:p>
                      <a:r>
                        <a:rPr lang="it-IT" sz="1400" noProof="0" dirty="0" err="1"/>
                        <a:t>IncrementAttempts</a:t>
                      </a:r>
                      <a:r>
                        <a:rPr lang="it-IT" sz="1400" noProof="0" dirty="0"/>
                        <a:t>(</a:t>
                      </a:r>
                      <a:r>
                        <a:rPr lang="it-IT" sz="1400" noProof="0" dirty="0" err="1"/>
                        <a:t>servlet</a:t>
                      </a:r>
                      <a:r>
                        <a:rPr lang="it-IT" sz="1400" noProof="0" dirty="0"/>
                        <a:t>)</a:t>
                      </a:r>
                    </a:p>
                  </a:txBody>
                  <a:tcPr marL="99060" marR="99060" marT="60960" marB="60960"/>
                </a:tc>
                <a:extLst>
                  <a:ext uri="{0D108BD9-81ED-4DB2-BD59-A6C34878D82A}">
                    <a16:rowId xmlns:a16="http://schemas.microsoft.com/office/drawing/2014/main" val="10007"/>
                  </a:ext>
                </a:extLst>
              </a:tr>
              <a:tr h="670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noProof="0" dirty="0" err="1">
                          <a:sym typeface="Wingdings" panose="05000000000000000000" pitchFamily="2" charset="2"/>
                        </a:rPr>
                        <a:t>Invitation</a:t>
                      </a:r>
                      <a:r>
                        <a:rPr lang="it-IT" sz="1400" noProof="0" dirty="0">
                          <a:sym typeface="Wingdings" panose="05000000000000000000" pitchFamily="2" charset="2"/>
                        </a:rPr>
                        <a:t> Form  close</a:t>
                      </a:r>
                      <a:endParaRPr lang="it-IT" sz="1400" dirty="0"/>
                    </a:p>
                  </a:txBody>
                  <a:tcPr marL="99060" marR="99060" marT="60960" marB="60960"/>
                </a:tc>
                <a:tc>
                  <a:txBody>
                    <a:bodyPr/>
                    <a:lstStyle/>
                    <a:p>
                      <a:r>
                        <a:rPr lang="it-IT" sz="1400" noProof="0" dirty="0"/>
                        <a:t>Close </a:t>
                      </a:r>
                      <a:r>
                        <a:rPr lang="it-IT" sz="1400" noProof="0" dirty="0" err="1"/>
                        <a:t>modal</a:t>
                      </a:r>
                      <a:r>
                        <a:rPr lang="it-IT" sz="1400" noProof="0" dirty="0"/>
                        <a:t> page</a:t>
                      </a:r>
                    </a:p>
                  </a:txBody>
                  <a:tcPr marL="99060" marR="99060" marT="60960" marB="60960"/>
                </a:tc>
                <a:tc>
                  <a:txBody>
                    <a:bodyPr/>
                    <a:lstStyle/>
                    <a:p>
                      <a:r>
                        <a:rPr lang="it-IT" sz="1400" noProof="0" dirty="0"/>
                        <a:t>-</a:t>
                      </a:r>
                    </a:p>
                  </a:txBody>
                  <a:tcPr marL="99060" marR="99060" marT="60960" marB="60960"/>
                </a:tc>
                <a:tc>
                  <a:txBody>
                    <a:bodyPr/>
                    <a:lstStyle/>
                    <a:p>
                      <a:r>
                        <a:rPr lang="it-IT" sz="1400" noProof="0" dirty="0"/>
                        <a:t>-</a:t>
                      </a:r>
                    </a:p>
                  </a:txBody>
                  <a:tcPr marL="99060" marR="99060" marT="60960" marB="6096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1479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FAEDA6-A957-3927-3653-839793AD9982}"/>
              </a:ext>
            </a:extLst>
          </p:cNvPr>
          <p:cNvSpPr>
            <a:spLocks noGrp="1"/>
          </p:cNvSpPr>
          <p:nvPr>
            <p:ph type="title"/>
          </p:nvPr>
        </p:nvSpPr>
        <p:spPr>
          <a:xfrm>
            <a:off x="838200" y="365126"/>
            <a:ext cx="10515600" cy="513764"/>
          </a:xfrm>
        </p:spPr>
        <p:txBody>
          <a:bodyPr>
            <a:normAutofit fontScale="90000"/>
          </a:bodyPr>
          <a:lstStyle/>
          <a:p>
            <a:r>
              <a:rPr lang="it-IT" dirty="0"/>
              <a:t>Application Design</a:t>
            </a:r>
          </a:p>
        </p:txBody>
      </p:sp>
      <p:pic>
        <p:nvPicPr>
          <p:cNvPr id="5" name="Immagine 4">
            <a:extLst>
              <a:ext uri="{FF2B5EF4-FFF2-40B4-BE49-F238E27FC236}">
                <a16:creationId xmlns:a16="http://schemas.microsoft.com/office/drawing/2014/main" id="{47B53499-8433-67C8-C6A0-AC9F44A26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3"/>
            <a:ext cx="12192000" cy="6855814"/>
          </a:xfrm>
          <a:prstGeom prst="rect">
            <a:avLst/>
          </a:prstGeom>
        </p:spPr>
      </p:pic>
    </p:spTree>
    <p:extLst>
      <p:ext uri="{BB962C8B-B14F-4D97-AF65-F5344CB8AC3E}">
        <p14:creationId xmlns:p14="http://schemas.microsoft.com/office/powerpoint/2010/main" val="2327879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F1AB1FE-3677-4DD5-D014-55868CECCE06}"/>
              </a:ext>
            </a:extLst>
          </p:cNvPr>
          <p:cNvPicPr>
            <a:picLocks/>
          </p:cNvPicPr>
          <p:nvPr/>
        </p:nvPicPr>
        <p:blipFill>
          <a:blip r:embed="rId2"/>
          <a:stretch>
            <a:fillRect/>
          </a:stretch>
        </p:blipFill>
        <p:spPr>
          <a:xfrm>
            <a:off x="797931" y="91440"/>
            <a:ext cx="10596138" cy="6766560"/>
          </a:xfrm>
          <a:prstGeom prst="rect">
            <a:avLst/>
          </a:prstGeom>
        </p:spPr>
      </p:pic>
    </p:spTree>
    <p:extLst>
      <p:ext uri="{BB962C8B-B14F-4D97-AF65-F5344CB8AC3E}">
        <p14:creationId xmlns:p14="http://schemas.microsoft.com/office/powerpoint/2010/main" val="2011117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5D17DA9-11A8-EC70-D366-28A219BEFA2F}"/>
              </a:ext>
            </a:extLst>
          </p:cNvPr>
          <p:cNvPicPr>
            <a:picLocks/>
          </p:cNvPicPr>
          <p:nvPr/>
        </p:nvPicPr>
        <p:blipFill>
          <a:blip r:embed="rId2"/>
          <a:stretch>
            <a:fillRect/>
          </a:stretch>
        </p:blipFill>
        <p:spPr>
          <a:xfrm>
            <a:off x="2711514" y="218440"/>
            <a:ext cx="6768971" cy="6421120"/>
          </a:xfrm>
          <a:prstGeom prst="rect">
            <a:avLst/>
          </a:prstGeom>
        </p:spPr>
      </p:pic>
    </p:spTree>
    <p:extLst>
      <p:ext uri="{BB962C8B-B14F-4D97-AF65-F5344CB8AC3E}">
        <p14:creationId xmlns:p14="http://schemas.microsoft.com/office/powerpoint/2010/main" val="409314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A8B9A15-FCD0-724E-8FCE-D9821A15CCB1}"/>
              </a:ext>
            </a:extLst>
          </p:cNvPr>
          <p:cNvPicPr>
            <a:picLocks/>
          </p:cNvPicPr>
          <p:nvPr/>
        </p:nvPicPr>
        <p:blipFill>
          <a:blip r:embed="rId2"/>
          <a:stretch>
            <a:fillRect/>
          </a:stretch>
        </p:blipFill>
        <p:spPr>
          <a:xfrm>
            <a:off x="2608162" y="279400"/>
            <a:ext cx="6975676" cy="6299200"/>
          </a:xfrm>
          <a:prstGeom prst="rect">
            <a:avLst/>
          </a:prstGeom>
        </p:spPr>
      </p:pic>
    </p:spTree>
    <p:extLst>
      <p:ext uri="{BB962C8B-B14F-4D97-AF65-F5344CB8AC3E}">
        <p14:creationId xmlns:p14="http://schemas.microsoft.com/office/powerpoint/2010/main" val="421196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E077CBF-2EBB-05C7-37CD-054554A749F4}"/>
              </a:ext>
            </a:extLst>
          </p:cNvPr>
          <p:cNvPicPr>
            <a:picLocks/>
          </p:cNvPicPr>
          <p:nvPr/>
        </p:nvPicPr>
        <p:blipFill>
          <a:blip r:embed="rId2"/>
          <a:stretch>
            <a:fillRect/>
          </a:stretch>
        </p:blipFill>
        <p:spPr>
          <a:xfrm>
            <a:off x="1346725" y="104312"/>
            <a:ext cx="9498550" cy="6649375"/>
          </a:xfrm>
          <a:prstGeom prst="rect">
            <a:avLst/>
          </a:prstGeom>
        </p:spPr>
      </p:pic>
    </p:spTree>
    <p:extLst>
      <p:ext uri="{BB962C8B-B14F-4D97-AF65-F5344CB8AC3E}">
        <p14:creationId xmlns:p14="http://schemas.microsoft.com/office/powerpoint/2010/main" val="44849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7DA387A-EBB1-6B70-50D4-3691F1A657B5}"/>
              </a:ext>
            </a:extLst>
          </p:cNvPr>
          <p:cNvPicPr>
            <a:picLocks/>
          </p:cNvPicPr>
          <p:nvPr/>
        </p:nvPicPr>
        <p:blipFill>
          <a:blip r:embed="rId2"/>
          <a:stretch>
            <a:fillRect/>
          </a:stretch>
        </p:blipFill>
        <p:spPr>
          <a:xfrm>
            <a:off x="1226923" y="114300"/>
            <a:ext cx="9738154" cy="6629400"/>
          </a:xfrm>
          <a:prstGeom prst="rect">
            <a:avLst/>
          </a:prstGeom>
        </p:spPr>
      </p:pic>
    </p:spTree>
    <p:extLst>
      <p:ext uri="{BB962C8B-B14F-4D97-AF65-F5344CB8AC3E}">
        <p14:creationId xmlns:p14="http://schemas.microsoft.com/office/powerpoint/2010/main" val="330722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B0E64886-7340-6E1D-855B-1E8808315485}"/>
              </a:ext>
            </a:extLst>
          </p:cNvPr>
          <p:cNvSpPr txBox="1"/>
          <p:nvPr/>
        </p:nvSpPr>
        <p:spPr>
          <a:xfrm>
            <a:off x="392097" y="1545350"/>
            <a:ext cx="11407806" cy="4524315"/>
          </a:xfrm>
          <a:prstGeom prst="rect">
            <a:avLst/>
          </a:prstGeom>
          <a:noFill/>
        </p:spPr>
        <p:txBody>
          <a:bodyPr wrap="square">
            <a:spAutoFit/>
          </a:bodyPr>
          <a:lstStyle/>
          <a:p>
            <a:r>
              <a:rPr lang="it-IT" dirty="0"/>
              <a:t>Un’applicazione web consente la gestione di riunioni online. L’applicazione supporta registrazione e login mediante una pagina pubblica con opportune </a:t>
            </a:r>
            <a:r>
              <a:rPr lang="it-IT" dirty="0" err="1"/>
              <a:t>form</a:t>
            </a:r>
            <a:r>
              <a:rPr lang="it-IT" dirty="0"/>
              <a:t>. La registrazione controlla la validità sintattica dell’indirizzo di email e l’uguaglianza tra i campi “password” e “ripeti password”. La registrazione controlla l’unicità dello username. Una riunione ha un titolo, una data, un’ora, una durata e un numero massimo di partecipanti. L’utente fa il login e, se autenticato, accede all’HOME page che mostra l’elenco delle riunioni indette da lui e non ancora scadute, l’elenco delle riunioni cui è stato invitato e non ancora scadute, e una </a:t>
            </a:r>
            <a:r>
              <a:rPr lang="it-IT" dirty="0" err="1"/>
              <a:t>form</a:t>
            </a:r>
            <a:r>
              <a:rPr lang="it-IT" dirty="0"/>
              <a:t> per creare una nuova riunione. Quando l’utente inoltra la </a:t>
            </a:r>
            <a:r>
              <a:rPr lang="it-IT" dirty="0" err="1"/>
              <a:t>form</a:t>
            </a:r>
            <a:r>
              <a:rPr lang="it-IT" dirty="0"/>
              <a:t> con il bottone INVIA, appare una pagina ANAGRAFICA con l’elenco degli utenti registrati. L’utente può scegliere uno o più partecipanti dall’elenco e premere il bottone INVITA per invitarli alla riunione. Se il numero d’invitati è superiore di X unità rispetto al massimo ammissibile, appare di nuovo la pagina ANAGRAFICA con un messaggio “Troppi utenti selezionati, eliminarne almeno X”. La pagina evidenzia nell’elenco gli utenti scelti in precedenza come preselezionati, in modo che l’utente possa deselezionarne alcuni. Se alla pressione del bottone INVITA il numero d’invitati è inferiore al massimo ammissibile, la riunione è memorizzata nella base di dati e associata agli utenti invitati e l’utente è rimandato alla HOME PAGE. Al terzo tentativo scorretto di assegnare troppi invitati a una riunione appare una pagina CANCELLAZIONE con un messaggio “Tre tentativi di definire una riunione con troppi partecipanti, la riunione non sarà creata” e un link per tornare all’HOME PAGE. In questo caso la riunione NON è memorizzata nella base di dati. L’applicazione non deve registrare nella base di dati riunioni con numero eccessivo di partecipanti. L’applicazione consente il logout dell’utente.</a:t>
            </a:r>
          </a:p>
        </p:txBody>
      </p:sp>
      <p:sp>
        <p:nvSpPr>
          <p:cNvPr id="4" name="CasellaDiTesto 3">
            <a:extLst>
              <a:ext uri="{FF2B5EF4-FFF2-40B4-BE49-F238E27FC236}">
                <a16:creationId xmlns:a16="http://schemas.microsoft.com/office/drawing/2014/main" id="{852A4AB2-9C89-0BEB-1F71-0FF42E67A078}"/>
              </a:ext>
            </a:extLst>
          </p:cNvPr>
          <p:cNvSpPr txBox="1"/>
          <p:nvPr/>
        </p:nvSpPr>
        <p:spPr>
          <a:xfrm>
            <a:off x="4877557" y="328474"/>
            <a:ext cx="2436886" cy="523220"/>
          </a:xfrm>
          <a:prstGeom prst="rect">
            <a:avLst/>
          </a:prstGeom>
          <a:noFill/>
        </p:spPr>
        <p:txBody>
          <a:bodyPr wrap="none" rtlCol="0">
            <a:spAutoFit/>
          </a:bodyPr>
          <a:lstStyle/>
          <a:p>
            <a:r>
              <a:rPr lang="it-IT" sz="2800" b="1" dirty="0"/>
              <a:t>Riunioni online</a:t>
            </a:r>
          </a:p>
        </p:txBody>
      </p:sp>
    </p:spTree>
    <p:extLst>
      <p:ext uri="{BB962C8B-B14F-4D97-AF65-F5344CB8AC3E}">
        <p14:creationId xmlns:p14="http://schemas.microsoft.com/office/powerpoint/2010/main" val="191662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05ACCBC-319D-B9FD-92B2-ED425882534C}"/>
              </a:ext>
            </a:extLst>
          </p:cNvPr>
          <p:cNvPicPr>
            <a:picLocks/>
          </p:cNvPicPr>
          <p:nvPr/>
        </p:nvPicPr>
        <p:blipFill>
          <a:blip r:embed="rId2"/>
          <a:stretch>
            <a:fillRect/>
          </a:stretch>
        </p:blipFill>
        <p:spPr>
          <a:xfrm>
            <a:off x="243840" y="76628"/>
            <a:ext cx="11551920" cy="6618812"/>
          </a:xfrm>
          <a:prstGeom prst="rect">
            <a:avLst/>
          </a:prstGeom>
        </p:spPr>
      </p:pic>
    </p:spTree>
    <p:extLst>
      <p:ext uri="{BB962C8B-B14F-4D97-AF65-F5344CB8AC3E}">
        <p14:creationId xmlns:p14="http://schemas.microsoft.com/office/powerpoint/2010/main" val="1303888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644B02A-157B-F3AA-5328-1A392475FC78}"/>
              </a:ext>
            </a:extLst>
          </p:cNvPr>
          <p:cNvPicPr>
            <a:picLocks/>
          </p:cNvPicPr>
          <p:nvPr/>
        </p:nvPicPr>
        <p:blipFill>
          <a:blip r:embed="rId2"/>
          <a:stretch>
            <a:fillRect/>
          </a:stretch>
        </p:blipFill>
        <p:spPr>
          <a:xfrm>
            <a:off x="1285239" y="213360"/>
            <a:ext cx="9621521" cy="6869748"/>
          </a:xfrm>
          <a:prstGeom prst="rect">
            <a:avLst/>
          </a:prstGeom>
        </p:spPr>
      </p:pic>
    </p:spTree>
    <p:extLst>
      <p:ext uri="{BB962C8B-B14F-4D97-AF65-F5344CB8AC3E}">
        <p14:creationId xmlns:p14="http://schemas.microsoft.com/office/powerpoint/2010/main" val="3900007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C23F137-D427-AA16-F54D-5355E116B45C}"/>
              </a:ext>
            </a:extLst>
          </p:cNvPr>
          <p:cNvPicPr>
            <a:picLocks/>
          </p:cNvPicPr>
          <p:nvPr/>
        </p:nvPicPr>
        <p:blipFill>
          <a:blip r:embed="rId2"/>
          <a:stretch>
            <a:fillRect/>
          </a:stretch>
        </p:blipFill>
        <p:spPr>
          <a:xfrm>
            <a:off x="345440" y="497840"/>
            <a:ext cx="11521439" cy="5720079"/>
          </a:xfrm>
          <a:prstGeom prst="rect">
            <a:avLst/>
          </a:prstGeom>
        </p:spPr>
      </p:pic>
    </p:spTree>
    <p:extLst>
      <p:ext uri="{BB962C8B-B14F-4D97-AF65-F5344CB8AC3E}">
        <p14:creationId xmlns:p14="http://schemas.microsoft.com/office/powerpoint/2010/main" val="183116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A63CA3C-10BE-9BBF-1FBE-CB909FF3D809}"/>
              </a:ext>
            </a:extLst>
          </p:cNvPr>
          <p:cNvPicPr>
            <a:picLocks/>
          </p:cNvPicPr>
          <p:nvPr/>
        </p:nvPicPr>
        <p:blipFill>
          <a:blip r:embed="rId2"/>
          <a:stretch>
            <a:fillRect/>
          </a:stretch>
        </p:blipFill>
        <p:spPr>
          <a:xfrm>
            <a:off x="81280" y="264160"/>
            <a:ext cx="11744960" cy="6319520"/>
          </a:xfrm>
          <a:prstGeom prst="rect">
            <a:avLst/>
          </a:prstGeom>
        </p:spPr>
      </p:pic>
    </p:spTree>
    <p:extLst>
      <p:ext uri="{BB962C8B-B14F-4D97-AF65-F5344CB8AC3E}">
        <p14:creationId xmlns:p14="http://schemas.microsoft.com/office/powerpoint/2010/main" val="844538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1247859-CCD4-59A2-A8DD-1BAF1AC7ABB6}"/>
              </a:ext>
            </a:extLst>
          </p:cNvPr>
          <p:cNvSpPr txBox="1"/>
          <p:nvPr/>
        </p:nvSpPr>
        <p:spPr>
          <a:xfrm>
            <a:off x="4334522" y="465169"/>
            <a:ext cx="4321206" cy="646331"/>
          </a:xfrm>
          <a:prstGeom prst="rect">
            <a:avLst/>
          </a:prstGeom>
          <a:noFill/>
        </p:spPr>
        <p:txBody>
          <a:bodyPr wrap="square">
            <a:spAutoFit/>
          </a:bodyPr>
          <a:lstStyle/>
          <a:p>
            <a:r>
              <a:rPr lang="es-419" sz="3600" b="1" dirty="0"/>
              <a:t>Analisi dei dati </a:t>
            </a:r>
          </a:p>
        </p:txBody>
      </p:sp>
      <p:sp>
        <p:nvSpPr>
          <p:cNvPr id="6" name="CasellaDiTesto 5">
            <a:extLst>
              <a:ext uri="{FF2B5EF4-FFF2-40B4-BE49-F238E27FC236}">
                <a16:creationId xmlns:a16="http://schemas.microsoft.com/office/drawing/2014/main" id="{442A108C-DCCD-F073-EF1C-7922B4472A79}"/>
              </a:ext>
            </a:extLst>
          </p:cNvPr>
          <p:cNvSpPr txBox="1"/>
          <p:nvPr/>
        </p:nvSpPr>
        <p:spPr>
          <a:xfrm>
            <a:off x="392097" y="1545350"/>
            <a:ext cx="11407806" cy="5078313"/>
          </a:xfrm>
          <a:prstGeom prst="rect">
            <a:avLst/>
          </a:prstGeom>
          <a:noFill/>
        </p:spPr>
        <p:txBody>
          <a:bodyPr wrap="square">
            <a:spAutoFit/>
          </a:bodyPr>
          <a:lstStyle/>
          <a:p>
            <a:r>
              <a:rPr lang="it-IT" dirty="0"/>
              <a:t>Un’applicazione web consente la gestione di </a:t>
            </a:r>
            <a:r>
              <a:rPr lang="it-IT" dirty="0">
                <a:solidFill>
                  <a:srgbClr val="FF0000"/>
                </a:solidFill>
              </a:rPr>
              <a:t>riunioni online</a:t>
            </a:r>
            <a:r>
              <a:rPr lang="it-IT" dirty="0"/>
              <a:t>. L’applicazione supporta registrazione e login mediante una pagina pubblica con opportune </a:t>
            </a:r>
            <a:r>
              <a:rPr lang="it-IT" dirty="0" err="1"/>
              <a:t>form</a:t>
            </a:r>
            <a:r>
              <a:rPr lang="it-IT" dirty="0"/>
              <a:t>. La registrazione controlla la validità sintattica dell’indirizzo di</a:t>
            </a:r>
            <a:r>
              <a:rPr lang="it-IT" dirty="0">
                <a:solidFill>
                  <a:schemeClr val="accent6"/>
                </a:solidFill>
              </a:rPr>
              <a:t> email </a:t>
            </a:r>
            <a:r>
              <a:rPr lang="it-IT" dirty="0"/>
              <a:t>e l’uguaglianza tra i campi “</a:t>
            </a:r>
            <a:r>
              <a:rPr lang="it-IT" dirty="0">
                <a:solidFill>
                  <a:schemeClr val="accent6"/>
                </a:solidFill>
              </a:rPr>
              <a:t>password</a:t>
            </a:r>
            <a:r>
              <a:rPr lang="it-IT" dirty="0"/>
              <a:t>” e “ripeti password”. La registrazione controlla l’unicità dello </a:t>
            </a:r>
            <a:r>
              <a:rPr lang="it-IT" dirty="0">
                <a:solidFill>
                  <a:schemeClr val="accent1"/>
                </a:solidFill>
              </a:rPr>
              <a:t>username</a:t>
            </a:r>
            <a:r>
              <a:rPr lang="it-IT" dirty="0"/>
              <a:t>. Una riunione ha u</a:t>
            </a:r>
            <a:r>
              <a:rPr lang="it-IT" dirty="0">
                <a:solidFill>
                  <a:schemeClr val="accent6"/>
                </a:solidFill>
              </a:rPr>
              <a:t>n titolo, una data, un’ora, una durata e un numero massimo di partecipanti</a:t>
            </a:r>
            <a:r>
              <a:rPr lang="it-IT" dirty="0"/>
              <a:t>. L’</a:t>
            </a:r>
            <a:r>
              <a:rPr lang="it-IT" dirty="0">
                <a:solidFill>
                  <a:srgbClr val="FF0000"/>
                </a:solidFill>
              </a:rPr>
              <a:t>utente</a:t>
            </a:r>
            <a:r>
              <a:rPr lang="it-IT" dirty="0"/>
              <a:t> fa il login e, se autenticato, accede all’HOME page che mostra l’elenco delle </a:t>
            </a:r>
            <a:r>
              <a:rPr lang="it-IT" dirty="0">
                <a:solidFill>
                  <a:srgbClr val="FF0000"/>
                </a:solidFill>
              </a:rPr>
              <a:t>riunioni </a:t>
            </a:r>
            <a:r>
              <a:rPr lang="it-IT" dirty="0">
                <a:solidFill>
                  <a:schemeClr val="accent1"/>
                </a:solidFill>
              </a:rPr>
              <a:t>indette da lui e non ancora scadute</a:t>
            </a:r>
            <a:r>
              <a:rPr lang="it-IT" dirty="0"/>
              <a:t>, </a:t>
            </a:r>
            <a:r>
              <a:rPr lang="it-IT" dirty="0">
                <a:solidFill>
                  <a:srgbClr val="FF0000"/>
                </a:solidFill>
              </a:rPr>
              <a:t>l’elenco delle riunioni </a:t>
            </a:r>
            <a:r>
              <a:rPr lang="it-IT" dirty="0">
                <a:solidFill>
                  <a:schemeClr val="accent1"/>
                </a:solidFill>
              </a:rPr>
              <a:t>cui è stato invitato e non ancora scadute</a:t>
            </a:r>
            <a:r>
              <a:rPr lang="it-IT" dirty="0"/>
              <a:t>, e una </a:t>
            </a:r>
            <a:r>
              <a:rPr lang="it-IT" dirty="0" err="1"/>
              <a:t>form</a:t>
            </a:r>
            <a:r>
              <a:rPr lang="it-IT" dirty="0"/>
              <a:t> per creare una nuova riunione. Quando l’utente inoltra la </a:t>
            </a:r>
            <a:r>
              <a:rPr lang="it-IT" dirty="0" err="1"/>
              <a:t>form</a:t>
            </a:r>
            <a:r>
              <a:rPr lang="it-IT" dirty="0"/>
              <a:t> con il bottone INVIA, appare una pagina ANAGRAFICA con l’elenco degli utenti registrati. L’utente può scegliere uno o più </a:t>
            </a:r>
            <a:r>
              <a:rPr lang="it-IT" dirty="0">
                <a:solidFill>
                  <a:srgbClr val="FF0000"/>
                </a:solidFill>
              </a:rPr>
              <a:t>partecipanti</a:t>
            </a:r>
            <a:r>
              <a:rPr lang="it-IT" dirty="0"/>
              <a:t> dall’elenco e premere il bottone </a:t>
            </a:r>
            <a:r>
              <a:rPr lang="it-IT" dirty="0">
                <a:solidFill>
                  <a:srgbClr val="FF0000"/>
                </a:solidFill>
              </a:rPr>
              <a:t>INVITA</a:t>
            </a:r>
            <a:r>
              <a:rPr lang="it-IT" dirty="0"/>
              <a:t> per invitarli alla riunione. Se il numero d’invitati è superiore di X unità rispetto al massimo ammissibile, appare di nuovo la pagina ANAGRAFICA con un messaggio “Troppi utenti selezionati, eliminarne almeno X”. La pagina evidenzia nell’elenco gli utenti scelti in precedenza come preselezionati, in modo che l’utente possa deselezionarne alcuni. Se alla pressione del bottone INVITA il numero d’invitati è inferiore al massimo ammissibile, la riunione è memorizzata nella base di dati e associata agli utenti invitati e l’utente è rimandato alla HOME PAGE. Al terzo tentativo scorretto di assegnare troppi invitati a una riunione appare una pagina CANCELLAZIONE con un messaggio “Tre tentativi di definire una riunione con troppi partecipanti, la riunione non sarà creata” e un link per tornare all’HOME PAGE. In questo caso la riunione NON è memorizzata nella base di dati. L’applicazione non deve registrare nella base di dati riunioni con numero eccessivo di partecipanti. L’applicazione consente il logout dell’utente.</a:t>
            </a:r>
          </a:p>
          <a:p>
            <a:endParaRPr lang="it-IT" dirty="0"/>
          </a:p>
          <a:p>
            <a:r>
              <a:rPr lang="es-419" sz="1800" b="1" dirty="0">
                <a:solidFill>
                  <a:srgbClr val="FF0000"/>
                </a:solidFill>
              </a:rPr>
              <a:t>Entities</a:t>
            </a:r>
            <a:r>
              <a:rPr lang="es-419" sz="1800" b="1" dirty="0"/>
              <a:t>, </a:t>
            </a:r>
            <a:r>
              <a:rPr lang="es-419" sz="1800" b="1" dirty="0">
                <a:solidFill>
                  <a:schemeClr val="accent6"/>
                </a:solidFill>
              </a:rPr>
              <a:t>attributes</a:t>
            </a:r>
            <a:r>
              <a:rPr lang="es-419" sz="1800" b="1" dirty="0"/>
              <a:t>, </a:t>
            </a:r>
            <a:r>
              <a:rPr lang="es-419" sz="1800" b="1" dirty="0">
                <a:solidFill>
                  <a:srgbClr val="366092"/>
                </a:solidFill>
              </a:rPr>
              <a:t>relationships</a:t>
            </a:r>
            <a:endParaRPr lang="es-419" sz="1800" b="1" dirty="0"/>
          </a:p>
        </p:txBody>
      </p:sp>
    </p:spTree>
    <p:extLst>
      <p:ext uri="{BB962C8B-B14F-4D97-AF65-F5344CB8AC3E}">
        <p14:creationId xmlns:p14="http://schemas.microsoft.com/office/powerpoint/2010/main" val="3841958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17F99D7-4A83-7354-5120-9F352739FDBD}"/>
              </a:ext>
            </a:extLst>
          </p:cNvPr>
          <p:cNvSpPr>
            <a:spLocks noGrp="1"/>
          </p:cNvSpPr>
          <p:nvPr>
            <p:ph type="title"/>
          </p:nvPr>
        </p:nvSpPr>
        <p:spPr>
          <a:xfrm>
            <a:off x="660647" y="267472"/>
            <a:ext cx="2748378" cy="496008"/>
          </a:xfrm>
        </p:spPr>
        <p:txBody>
          <a:bodyPr>
            <a:normAutofit/>
          </a:bodyPr>
          <a:lstStyle/>
          <a:p>
            <a:r>
              <a:rPr lang="it-IT" sz="2800" dirty="0"/>
              <a:t>Database Design</a:t>
            </a:r>
          </a:p>
        </p:txBody>
      </p:sp>
      <p:pic>
        <p:nvPicPr>
          <p:cNvPr id="5" name="Immagine 4">
            <a:extLst>
              <a:ext uri="{FF2B5EF4-FFF2-40B4-BE49-F238E27FC236}">
                <a16:creationId xmlns:a16="http://schemas.microsoft.com/office/drawing/2014/main" id="{DF37854A-9EC5-1A07-F9C3-2CB7908F0E95}"/>
              </a:ext>
            </a:extLst>
          </p:cNvPr>
          <p:cNvPicPr>
            <a:picLocks/>
          </p:cNvPicPr>
          <p:nvPr/>
        </p:nvPicPr>
        <p:blipFill>
          <a:blip r:embed="rId2"/>
          <a:stretch>
            <a:fillRect/>
          </a:stretch>
        </p:blipFill>
        <p:spPr>
          <a:xfrm>
            <a:off x="1669774" y="1541654"/>
            <a:ext cx="9153525" cy="3152775"/>
          </a:xfrm>
          <a:prstGeom prst="rect">
            <a:avLst/>
          </a:prstGeom>
        </p:spPr>
      </p:pic>
    </p:spTree>
    <p:extLst>
      <p:ext uri="{BB962C8B-B14F-4D97-AF65-F5344CB8AC3E}">
        <p14:creationId xmlns:p14="http://schemas.microsoft.com/office/powerpoint/2010/main" val="210533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4C58EA5D-4BE7-F48D-D1F8-2B8F7B86EF30}"/>
              </a:ext>
            </a:extLst>
          </p:cNvPr>
          <p:cNvSpPr>
            <a:spLocks noGrp="1"/>
          </p:cNvSpPr>
          <p:nvPr>
            <p:ph type="title"/>
          </p:nvPr>
        </p:nvSpPr>
        <p:spPr>
          <a:xfrm>
            <a:off x="838200" y="365126"/>
            <a:ext cx="3414204" cy="460498"/>
          </a:xfrm>
        </p:spPr>
        <p:txBody>
          <a:bodyPr>
            <a:normAutofit fontScale="90000"/>
          </a:bodyPr>
          <a:lstStyle/>
          <a:p>
            <a:r>
              <a:rPr lang="it-IT" sz="2800" dirty="0"/>
              <a:t>Database schema (1/2)</a:t>
            </a:r>
          </a:p>
        </p:txBody>
      </p:sp>
      <p:sp>
        <p:nvSpPr>
          <p:cNvPr id="8" name="Rettangolo 7">
            <a:extLst>
              <a:ext uri="{FF2B5EF4-FFF2-40B4-BE49-F238E27FC236}">
                <a16:creationId xmlns:a16="http://schemas.microsoft.com/office/drawing/2014/main" id="{F1513EAE-64AD-76AA-4494-4B6C38D18256}"/>
              </a:ext>
            </a:extLst>
          </p:cNvPr>
          <p:cNvSpPr/>
          <p:nvPr/>
        </p:nvSpPr>
        <p:spPr>
          <a:xfrm>
            <a:off x="838200" y="994299"/>
            <a:ext cx="5837808" cy="286748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create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table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`meeting`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auto_increment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title</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`date` </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date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`time` </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time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length</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numberOfParticipants</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idCreator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primary</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idMeeting_unique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endPar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Titolo_unique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title</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engine</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InnoDB</a:t>
            </a:r>
            <a:endPar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algn="ctr"/>
            <a:endParaRPr lang="it-IT" dirty="0"/>
          </a:p>
        </p:txBody>
      </p:sp>
      <p:sp>
        <p:nvSpPr>
          <p:cNvPr id="9" name="Rettangolo 8">
            <a:extLst>
              <a:ext uri="{FF2B5EF4-FFF2-40B4-BE49-F238E27FC236}">
                <a16:creationId xmlns:a16="http://schemas.microsoft.com/office/drawing/2014/main" id="{08504280-4DD2-62ED-E79B-B26865A914DD}"/>
              </a:ext>
            </a:extLst>
          </p:cNvPr>
          <p:cNvSpPr/>
          <p:nvPr/>
        </p:nvSpPr>
        <p:spPr>
          <a:xfrm>
            <a:off x="838199" y="4092606"/>
            <a:ext cx="5837807" cy="15979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create table </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`participants`</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  </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idParticipant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 not null</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idMetting</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 not null</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primary key </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idMetting</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idParticipants</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engine=</a:t>
            </a:r>
            <a:r>
              <a:rPr lang="en-US"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InnoDB</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endPar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p:txBody>
      </p:sp>
    </p:spTree>
    <p:extLst>
      <p:ext uri="{BB962C8B-B14F-4D97-AF65-F5344CB8AC3E}">
        <p14:creationId xmlns:p14="http://schemas.microsoft.com/office/powerpoint/2010/main" val="444527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722B193-0CF6-A404-B7FD-D7CEAFBF78DE}"/>
              </a:ext>
            </a:extLst>
          </p:cNvPr>
          <p:cNvSpPr>
            <a:spLocks noGrp="1"/>
          </p:cNvSpPr>
          <p:nvPr>
            <p:ph type="title"/>
          </p:nvPr>
        </p:nvSpPr>
        <p:spPr>
          <a:xfrm>
            <a:off x="838200" y="365126"/>
            <a:ext cx="3147874" cy="522642"/>
          </a:xfrm>
        </p:spPr>
        <p:txBody>
          <a:bodyPr>
            <a:normAutofit/>
          </a:bodyPr>
          <a:lstStyle/>
          <a:p>
            <a:r>
              <a:rPr lang="it-IT" sz="2500" dirty="0"/>
              <a:t>Database schema (2/2)</a:t>
            </a:r>
          </a:p>
        </p:txBody>
      </p:sp>
      <p:sp>
        <p:nvSpPr>
          <p:cNvPr id="5" name="Rettangolo 4">
            <a:extLst>
              <a:ext uri="{FF2B5EF4-FFF2-40B4-BE49-F238E27FC236}">
                <a16:creationId xmlns:a16="http://schemas.microsoft.com/office/drawing/2014/main" id="{88C9B06B-0AFE-B16C-C725-41F99DD833E8}"/>
              </a:ext>
            </a:extLst>
          </p:cNvPr>
          <p:cNvSpPr/>
          <p:nvPr/>
        </p:nvSpPr>
        <p:spPr>
          <a:xfrm>
            <a:off x="941032" y="1296140"/>
            <a:ext cx="5805997" cy="290299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create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table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auto_increment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`password`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`name`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surname</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email</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rgbClr val="0070C0"/>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en-US" sz="1400" dirty="0">
                <a:solidFill>
                  <a:srgbClr val="0070C0"/>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 null</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endPar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primary</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idUser_UNIQUE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username_UNIQUE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`email`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`email`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engine</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InnoDB</a:t>
            </a:r>
            <a:endPar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p:txBody>
      </p:sp>
    </p:spTree>
    <p:extLst>
      <p:ext uri="{BB962C8B-B14F-4D97-AF65-F5344CB8AC3E}">
        <p14:creationId xmlns:p14="http://schemas.microsoft.com/office/powerpoint/2010/main" val="4051254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A70402-7AEA-5513-739B-D6E2A1339F3C}"/>
              </a:ext>
            </a:extLst>
          </p:cNvPr>
          <p:cNvSpPr>
            <a:spLocks noGrp="1"/>
          </p:cNvSpPr>
          <p:nvPr>
            <p:ph type="title"/>
          </p:nvPr>
        </p:nvSpPr>
        <p:spPr/>
        <p:txBody>
          <a:bodyPr/>
          <a:lstStyle/>
          <a:p>
            <a:r>
              <a:rPr lang="es-419" sz="4400" dirty="0"/>
              <a:t>Application requirements analysis</a:t>
            </a:r>
            <a:endParaRPr lang="it-IT" dirty="0"/>
          </a:p>
        </p:txBody>
      </p:sp>
      <p:sp>
        <p:nvSpPr>
          <p:cNvPr id="3" name="Segnaposto contenuto 2">
            <a:extLst>
              <a:ext uri="{FF2B5EF4-FFF2-40B4-BE49-F238E27FC236}">
                <a16:creationId xmlns:a16="http://schemas.microsoft.com/office/drawing/2014/main" id="{8B5A2558-361D-0B2D-A9A6-7CA1CA7AD2B9}"/>
              </a:ext>
            </a:extLst>
          </p:cNvPr>
          <p:cNvSpPr>
            <a:spLocks noGrp="1"/>
          </p:cNvSpPr>
          <p:nvPr>
            <p:ph idx="1"/>
          </p:nvPr>
        </p:nvSpPr>
        <p:spPr/>
        <p:txBody>
          <a:bodyPr>
            <a:normAutofit fontScale="62500" lnSpcReduction="20000"/>
          </a:bodyPr>
          <a:lstStyle/>
          <a:p>
            <a:pPr marL="0" indent="0">
              <a:buNone/>
            </a:pPr>
            <a:r>
              <a:rPr lang="it-IT" dirty="0"/>
              <a:t>Un’applicazione web consente la gestione di riunioni online. L’applicazione supporta registrazione e login mediante una </a:t>
            </a:r>
            <a:r>
              <a:rPr lang="it-IT" dirty="0">
                <a:solidFill>
                  <a:srgbClr val="FF0000"/>
                </a:solidFill>
              </a:rPr>
              <a:t>pagina pubblica con opportune </a:t>
            </a:r>
            <a:r>
              <a:rPr lang="it-IT" dirty="0" err="1">
                <a:solidFill>
                  <a:srgbClr val="FF0000"/>
                </a:solidFill>
              </a:rPr>
              <a:t>form</a:t>
            </a:r>
            <a:r>
              <a:rPr lang="it-IT" dirty="0"/>
              <a:t>. La registrazione controlla la validità sintattica dell’indirizzo di email e l’uguaglianza tra i campi “password” e “ripeti password”. La registrazione controlla l’unicità dello username. Una riunione ha un titolo, una data, un’ora, una durata e un numero massimo di partecipanti. L’utente fa il </a:t>
            </a:r>
            <a:r>
              <a:rPr lang="it-IT" dirty="0">
                <a:solidFill>
                  <a:schemeClr val="accent1"/>
                </a:solidFill>
              </a:rPr>
              <a:t>login</a:t>
            </a:r>
            <a:r>
              <a:rPr lang="it-IT" dirty="0"/>
              <a:t> e, se autenticato, accede </a:t>
            </a:r>
            <a:r>
              <a:rPr lang="it-IT" dirty="0">
                <a:solidFill>
                  <a:srgbClr val="FF0000"/>
                </a:solidFill>
              </a:rPr>
              <a:t>all’HOME page </a:t>
            </a:r>
            <a:r>
              <a:rPr lang="it-IT" dirty="0"/>
              <a:t>che </a:t>
            </a:r>
            <a:r>
              <a:rPr lang="it-IT" dirty="0">
                <a:solidFill>
                  <a:schemeClr val="accent6"/>
                </a:solidFill>
              </a:rPr>
              <a:t>mostra l’elenco delle riunioni indette da lui e non ancora scadute</a:t>
            </a:r>
            <a:r>
              <a:rPr lang="it-IT" dirty="0"/>
              <a:t>, </a:t>
            </a:r>
            <a:r>
              <a:rPr lang="it-IT" dirty="0">
                <a:solidFill>
                  <a:schemeClr val="accent6"/>
                </a:solidFill>
              </a:rPr>
              <a:t>l’elenco delle riunioni cui è stato invitato e non ancora scadute</a:t>
            </a:r>
            <a:r>
              <a:rPr lang="it-IT" dirty="0"/>
              <a:t>, e una </a:t>
            </a:r>
            <a:r>
              <a:rPr lang="it-IT" dirty="0" err="1"/>
              <a:t>form</a:t>
            </a:r>
            <a:r>
              <a:rPr lang="it-IT" dirty="0"/>
              <a:t> per creare una nuova riunione. Quando l’utente </a:t>
            </a:r>
            <a:r>
              <a:rPr lang="it-IT" dirty="0">
                <a:solidFill>
                  <a:schemeClr val="accent1"/>
                </a:solidFill>
              </a:rPr>
              <a:t>inoltra la </a:t>
            </a:r>
            <a:r>
              <a:rPr lang="it-IT" dirty="0" err="1">
                <a:solidFill>
                  <a:schemeClr val="accent1"/>
                </a:solidFill>
              </a:rPr>
              <a:t>form</a:t>
            </a:r>
            <a:r>
              <a:rPr lang="it-IT" dirty="0">
                <a:solidFill>
                  <a:schemeClr val="accent1"/>
                </a:solidFill>
              </a:rPr>
              <a:t> </a:t>
            </a:r>
            <a:r>
              <a:rPr lang="it-IT" dirty="0"/>
              <a:t>con il bottone INVIA, appare </a:t>
            </a:r>
            <a:r>
              <a:rPr lang="it-IT" dirty="0">
                <a:solidFill>
                  <a:srgbClr val="FF0000"/>
                </a:solidFill>
              </a:rPr>
              <a:t>una pagina ANAGRAFICA </a:t>
            </a:r>
            <a:r>
              <a:rPr lang="it-IT" dirty="0"/>
              <a:t>con </a:t>
            </a:r>
            <a:r>
              <a:rPr lang="it-IT" dirty="0">
                <a:solidFill>
                  <a:schemeClr val="accent6"/>
                </a:solidFill>
              </a:rPr>
              <a:t>l’elenco degli utenti registrati</a:t>
            </a:r>
            <a:r>
              <a:rPr lang="it-IT" dirty="0"/>
              <a:t>. L’utente può scegliere uno o più partecipanti dall’elenco e premere il bottone INVITA </a:t>
            </a:r>
            <a:r>
              <a:rPr lang="it-IT" dirty="0">
                <a:solidFill>
                  <a:schemeClr val="accent1"/>
                </a:solidFill>
              </a:rPr>
              <a:t>per invitarli alla riunione</a:t>
            </a:r>
            <a:r>
              <a:rPr lang="it-IT" dirty="0"/>
              <a:t>. Se il numero d’invitati è superiore di X unità rispetto al massimo ammissibile, appare di nuovo la pagina ANAGRAFICA con </a:t>
            </a:r>
            <a:r>
              <a:rPr lang="it-IT" dirty="0">
                <a:solidFill>
                  <a:schemeClr val="accent6"/>
                </a:solidFill>
              </a:rPr>
              <a:t>un messaggio “Troppi utenti selezionati, eliminarne almeno X”. </a:t>
            </a:r>
            <a:r>
              <a:rPr lang="it-IT" dirty="0"/>
              <a:t>La pagina evidenzia nell’elenco gli utenti scelti in precedenza come preselezionati, in modo che l’utente possa deselezionarne alcuni. Se alla </a:t>
            </a:r>
            <a:r>
              <a:rPr lang="it-IT" dirty="0">
                <a:solidFill>
                  <a:schemeClr val="accent1"/>
                </a:solidFill>
              </a:rPr>
              <a:t>pressione del bottone </a:t>
            </a:r>
            <a:r>
              <a:rPr lang="it-IT" dirty="0"/>
              <a:t>INVITA il numero d’invitati è inferiore al massimo ammissibile, la riunione è memorizzata nella base di dati e associata agli utenti invitati e l’utente è rimandato alla HOME PAGE. Al </a:t>
            </a:r>
            <a:r>
              <a:rPr lang="it-IT" dirty="0">
                <a:solidFill>
                  <a:schemeClr val="accent1"/>
                </a:solidFill>
              </a:rPr>
              <a:t>terzo tentativo scorretto </a:t>
            </a:r>
            <a:r>
              <a:rPr lang="it-IT" dirty="0"/>
              <a:t>di assegnare troppi invitati a una riunione appare una pagina </a:t>
            </a:r>
            <a:r>
              <a:rPr lang="it-IT" dirty="0">
                <a:solidFill>
                  <a:srgbClr val="FF0000"/>
                </a:solidFill>
              </a:rPr>
              <a:t>CANCELLAZIONE</a:t>
            </a:r>
            <a:r>
              <a:rPr lang="it-IT" dirty="0"/>
              <a:t> con un </a:t>
            </a:r>
            <a:r>
              <a:rPr lang="it-IT" dirty="0">
                <a:solidFill>
                  <a:schemeClr val="accent6"/>
                </a:solidFill>
              </a:rPr>
              <a:t>messaggio “Tre tentativi di definire una riunione con troppi partecipanti, la riunione non sarà creata” </a:t>
            </a:r>
            <a:r>
              <a:rPr lang="it-IT" dirty="0"/>
              <a:t>e un link per tornare all’HOME PAGE. In questo caso la riunione NON è memorizzata nella base di dati. L’applicazione non deve registrare nella base di dati riunioni con numero eccessivo di partecipanti. L’applicazione consente il logout dell’utente.</a:t>
            </a:r>
          </a:p>
          <a:p>
            <a:endParaRPr lang="it-IT" dirty="0"/>
          </a:p>
          <a:p>
            <a:pPr marL="0" indent="0">
              <a:buNone/>
            </a:pPr>
            <a:r>
              <a:rPr lang="en-US" sz="2800" b="1" dirty="0">
                <a:solidFill>
                  <a:srgbClr val="FF0000"/>
                </a:solidFill>
              </a:rPr>
              <a:t>Pages (views)</a:t>
            </a:r>
            <a:r>
              <a:rPr lang="en-US" sz="2800" b="1" dirty="0"/>
              <a:t>, </a:t>
            </a:r>
            <a:r>
              <a:rPr lang="en-US" sz="2800" b="1" dirty="0">
                <a:solidFill>
                  <a:srgbClr val="00B050"/>
                </a:solidFill>
              </a:rPr>
              <a:t>view components</a:t>
            </a:r>
            <a:r>
              <a:rPr lang="en-US" sz="2800" b="1" dirty="0"/>
              <a:t>, </a:t>
            </a:r>
            <a:r>
              <a:rPr lang="en-US" sz="2800" b="1" dirty="0">
                <a:solidFill>
                  <a:srgbClr val="0070C0"/>
                </a:solidFill>
              </a:rPr>
              <a:t>events</a:t>
            </a:r>
            <a:r>
              <a:rPr lang="en-US" sz="2800" b="1" dirty="0"/>
              <a:t>, </a:t>
            </a:r>
            <a:r>
              <a:rPr lang="en-US" sz="2800" b="1" dirty="0">
                <a:solidFill>
                  <a:srgbClr val="974806"/>
                </a:solidFill>
              </a:rPr>
              <a:t>actions</a:t>
            </a:r>
            <a:endParaRPr lang="en-US" sz="2800" b="1" dirty="0"/>
          </a:p>
          <a:p>
            <a:endParaRPr lang="it-IT" dirty="0"/>
          </a:p>
        </p:txBody>
      </p:sp>
    </p:spTree>
    <p:extLst>
      <p:ext uri="{BB962C8B-B14F-4D97-AF65-F5344CB8AC3E}">
        <p14:creationId xmlns:p14="http://schemas.microsoft.com/office/powerpoint/2010/main" val="383383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D93FE-CB3B-016E-7191-1FE6DF9DF163}"/>
              </a:ext>
            </a:extLst>
          </p:cNvPr>
          <p:cNvSpPr>
            <a:spLocks noGrp="1"/>
          </p:cNvSpPr>
          <p:nvPr>
            <p:ph type="title"/>
          </p:nvPr>
        </p:nvSpPr>
        <p:spPr/>
        <p:txBody>
          <a:bodyPr/>
          <a:lstStyle/>
          <a:p>
            <a:pPr algn="ctr"/>
            <a:r>
              <a:rPr lang="en-US" b="1" dirty="0"/>
              <a:t>Non-functional requirements</a:t>
            </a:r>
            <a:endParaRPr lang="it-IT" b="1" dirty="0"/>
          </a:p>
        </p:txBody>
      </p:sp>
      <p:sp>
        <p:nvSpPr>
          <p:cNvPr id="3" name="Segnaposto contenuto 2">
            <a:extLst>
              <a:ext uri="{FF2B5EF4-FFF2-40B4-BE49-F238E27FC236}">
                <a16:creationId xmlns:a16="http://schemas.microsoft.com/office/drawing/2014/main" id="{3D2AF49E-487C-AFD8-1F27-C40B0504225A}"/>
              </a:ext>
            </a:extLst>
          </p:cNvPr>
          <p:cNvSpPr>
            <a:spLocks noGrp="1"/>
          </p:cNvSpPr>
          <p:nvPr>
            <p:ph idx="1"/>
          </p:nvPr>
        </p:nvSpPr>
        <p:spPr/>
        <p:txBody>
          <a:bodyPr>
            <a:normAutofit fontScale="77500" lnSpcReduction="20000"/>
          </a:bodyPr>
          <a:lstStyle/>
          <a:p>
            <a:r>
              <a:rPr lang="it-IT" dirty="0"/>
              <a:t>● L’applicazione supporta registrazione e login mediante una pagina pubblica con opportune </a:t>
            </a:r>
            <a:r>
              <a:rPr lang="it-IT" dirty="0" err="1"/>
              <a:t>form</a:t>
            </a:r>
            <a:r>
              <a:rPr lang="it-IT" dirty="0"/>
              <a:t>. La registrazione controlla la validità sintattica dell’indirizzo di email e l’uguaglianza tra i campi “password” e “ripeti password”, anche a lato client. La registrazione controlla l’unicità dello username. </a:t>
            </a:r>
          </a:p>
          <a:p>
            <a:r>
              <a:rPr lang="it-IT" dirty="0"/>
              <a:t>● Dopo il login, l’intera applicazione è realizzata con un’unica pagina. </a:t>
            </a:r>
          </a:p>
          <a:p>
            <a:r>
              <a:rPr lang="it-IT" dirty="0"/>
              <a:t>● Ogni interazione dell’utente è gestita senza ricaricare completamente la pagina, ma produce l’invocazione asincrona del server e l’eventuale modifica del contenuto da aggiornare a seguito dell’evento. </a:t>
            </a:r>
          </a:p>
          <a:p>
            <a:r>
              <a:rPr lang="it-IT" dirty="0"/>
              <a:t>● La scelta dall’anagrafica deve essere realizzata con una pagina modale con i bottoni invia e cancella</a:t>
            </a:r>
          </a:p>
          <a:p>
            <a:r>
              <a:rPr lang="it-IT" dirty="0"/>
              <a:t>● I controlli di correttezza del numero di invitati e del massimo numero di tentativi, con i relativi messaggi di avvertimento, devono essere realizzati anche a lato client. </a:t>
            </a:r>
          </a:p>
          <a:p>
            <a:r>
              <a:rPr lang="it-IT" dirty="0"/>
              <a:t>● Lo stato dell’interazione (numero di tentativi) deve essere memorizzato a lato client</a:t>
            </a:r>
          </a:p>
        </p:txBody>
      </p:sp>
    </p:spTree>
    <p:extLst>
      <p:ext uri="{BB962C8B-B14F-4D97-AF65-F5344CB8AC3E}">
        <p14:creationId xmlns:p14="http://schemas.microsoft.com/office/powerpoint/2010/main" val="329987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FEA20F4-46D0-03EB-27FA-BFA56FC313E8}"/>
              </a:ext>
            </a:extLst>
          </p:cNvPr>
          <p:cNvSpPr>
            <a:spLocks noGrp="1"/>
          </p:cNvSpPr>
          <p:nvPr>
            <p:ph type="title"/>
          </p:nvPr>
        </p:nvSpPr>
        <p:spPr>
          <a:xfrm>
            <a:off x="838199" y="365126"/>
            <a:ext cx="3591757" cy="469376"/>
          </a:xfrm>
        </p:spPr>
        <p:txBody>
          <a:bodyPr>
            <a:normAutofit fontScale="90000"/>
          </a:bodyPr>
          <a:lstStyle/>
          <a:p>
            <a:r>
              <a:rPr lang="it-IT" sz="2800" dirty="0"/>
              <a:t>Components Server-Side </a:t>
            </a:r>
          </a:p>
        </p:txBody>
      </p:sp>
      <p:sp>
        <p:nvSpPr>
          <p:cNvPr id="5" name="Segnaposto contenuto 2">
            <a:extLst>
              <a:ext uri="{FF2B5EF4-FFF2-40B4-BE49-F238E27FC236}">
                <a16:creationId xmlns:a16="http://schemas.microsoft.com/office/drawing/2014/main" id="{CD3B20FD-ACDC-86E9-0950-0782D608C488}"/>
              </a:ext>
            </a:extLst>
          </p:cNvPr>
          <p:cNvSpPr>
            <a:spLocks noGrp="1"/>
          </p:cNvSpPr>
          <p:nvPr>
            <p:ph idx="1"/>
          </p:nvPr>
        </p:nvSpPr>
        <p:spPr>
          <a:xfrm>
            <a:off x="536360" y="1026633"/>
            <a:ext cx="2437660" cy="1168955"/>
          </a:xfrm>
        </p:spPr>
        <p:txBody>
          <a:bodyPr>
            <a:normAutofit/>
          </a:bodyPr>
          <a:lstStyle/>
          <a:p>
            <a:r>
              <a:rPr lang="it-IT" sz="1400" b="1" dirty="0"/>
              <a:t>Model </a:t>
            </a:r>
            <a:r>
              <a:rPr lang="it-IT" sz="1400" b="1" dirty="0" err="1"/>
              <a:t>objects</a:t>
            </a:r>
            <a:r>
              <a:rPr lang="it-IT" sz="1400" b="1" dirty="0"/>
              <a:t> (</a:t>
            </a:r>
            <a:r>
              <a:rPr lang="it-IT" sz="1400" b="1" dirty="0" err="1"/>
              <a:t>Beans</a:t>
            </a:r>
            <a:r>
              <a:rPr lang="it-IT" sz="1400" b="1" dirty="0"/>
              <a:t>)</a:t>
            </a:r>
          </a:p>
          <a:p>
            <a:pPr lvl="1">
              <a:buFont typeface="Wingdings" panose="05000000000000000000" pitchFamily="2" charset="2"/>
              <a:buChar char="§"/>
            </a:pPr>
            <a:r>
              <a:rPr lang="it-IT" sz="1400" dirty="0"/>
              <a:t>User</a:t>
            </a:r>
          </a:p>
          <a:p>
            <a:pPr lvl="1">
              <a:buFont typeface="Wingdings" panose="05000000000000000000" pitchFamily="2" charset="2"/>
              <a:buChar char="§"/>
            </a:pPr>
            <a:r>
              <a:rPr lang="it-IT" sz="1400" dirty="0"/>
              <a:t>Meeting</a:t>
            </a:r>
          </a:p>
          <a:p>
            <a:pPr lvl="1">
              <a:buFont typeface="Wingdings" panose="05000000000000000000" pitchFamily="2" charset="2"/>
              <a:buChar char="§"/>
            </a:pPr>
            <a:r>
              <a:rPr lang="it-IT" sz="1400" dirty="0" err="1"/>
              <a:t>Participant</a:t>
            </a:r>
            <a:endParaRPr lang="it-IT" sz="1400" dirty="0"/>
          </a:p>
          <a:p>
            <a:endParaRPr lang="it-IT" sz="1400" b="1" dirty="0"/>
          </a:p>
        </p:txBody>
      </p:sp>
      <p:sp>
        <p:nvSpPr>
          <p:cNvPr id="6" name="CasellaDiTesto 5">
            <a:extLst>
              <a:ext uri="{FF2B5EF4-FFF2-40B4-BE49-F238E27FC236}">
                <a16:creationId xmlns:a16="http://schemas.microsoft.com/office/drawing/2014/main" id="{F76C1D66-B92F-B485-6B46-C59F946D8E98}"/>
              </a:ext>
            </a:extLst>
          </p:cNvPr>
          <p:cNvSpPr txBox="1"/>
          <p:nvPr/>
        </p:nvSpPr>
        <p:spPr>
          <a:xfrm>
            <a:off x="536359" y="3126384"/>
            <a:ext cx="6548022" cy="3323987"/>
          </a:xfrm>
          <a:prstGeom prst="rect">
            <a:avLst/>
          </a:prstGeom>
          <a:noFill/>
        </p:spPr>
        <p:txBody>
          <a:bodyPr wrap="square">
            <a:spAutoFit/>
          </a:bodyPr>
          <a:lstStyle/>
          <a:p>
            <a:pPr marL="285750" indent="-285750">
              <a:buFont typeface="Arial" panose="020B0604020202020204" pitchFamily="34" charset="0"/>
              <a:buChar char="•"/>
            </a:pPr>
            <a:r>
              <a:rPr lang="it-IT" sz="1400" b="1" dirty="0"/>
              <a:t>Data access </a:t>
            </a:r>
            <a:r>
              <a:rPr lang="it-IT" sz="1400" b="1" dirty="0" err="1"/>
              <a:t>object</a:t>
            </a:r>
            <a:r>
              <a:rPr lang="it-IT" sz="1400" b="1" dirty="0"/>
              <a:t> (DAO)</a:t>
            </a:r>
          </a:p>
          <a:p>
            <a:pPr marL="742950" lvl="1" indent="-285750">
              <a:buFont typeface="Wingdings" panose="05000000000000000000" pitchFamily="2" charset="2"/>
              <a:buChar char="§"/>
            </a:pPr>
            <a:r>
              <a:rPr lang="it-IT" sz="1400" dirty="0" err="1"/>
              <a:t>UserDAO</a:t>
            </a:r>
            <a:endParaRPr lang="it-IT" sz="1400" dirty="0"/>
          </a:p>
          <a:p>
            <a:pPr marL="1200150" lvl="2" indent="-285750">
              <a:buFont typeface="Arial" panose="020B0604020202020204" pitchFamily="34" charset="0"/>
              <a:buChar char="•"/>
            </a:pPr>
            <a:r>
              <a:rPr lang="it-IT" sz="1400" dirty="0" err="1"/>
              <a:t>findUser</a:t>
            </a:r>
            <a:r>
              <a:rPr lang="it-IT" sz="1400" dirty="0"/>
              <a:t>(email, password)</a:t>
            </a:r>
          </a:p>
          <a:p>
            <a:pPr marL="1200150" lvl="2" indent="-285750">
              <a:buFont typeface="Arial" panose="020B0604020202020204" pitchFamily="34" charset="0"/>
              <a:buChar char="•"/>
            </a:pPr>
            <a:r>
              <a:rPr lang="it-IT" sz="1400" dirty="0" err="1"/>
              <a:t>getUserByEmailAndUsername</a:t>
            </a:r>
            <a:r>
              <a:rPr lang="it-IT" sz="1400" dirty="0"/>
              <a:t>(email, username)</a:t>
            </a:r>
          </a:p>
          <a:p>
            <a:pPr marL="1200150" lvl="2" indent="-285750">
              <a:buFont typeface="Arial" panose="020B0604020202020204" pitchFamily="34" charset="0"/>
              <a:buChar char="•"/>
            </a:pPr>
            <a:r>
              <a:rPr lang="it-IT" sz="1400" dirty="0" err="1"/>
              <a:t>getUserByEmail</a:t>
            </a:r>
            <a:r>
              <a:rPr lang="it-IT" sz="1400" dirty="0"/>
              <a:t>(email)</a:t>
            </a:r>
          </a:p>
          <a:p>
            <a:pPr marL="1200150" lvl="2" indent="-285750">
              <a:buFont typeface="Arial" panose="020B0604020202020204" pitchFamily="34" charset="0"/>
              <a:buChar char="•"/>
            </a:pPr>
            <a:r>
              <a:rPr lang="it-IT" sz="1400" dirty="0" err="1"/>
              <a:t>getUserByUsername</a:t>
            </a:r>
            <a:r>
              <a:rPr lang="it-IT" sz="1400" dirty="0"/>
              <a:t>(username)</a:t>
            </a:r>
          </a:p>
          <a:p>
            <a:pPr marL="1200150" lvl="2" indent="-285750">
              <a:buFont typeface="Arial" panose="020B0604020202020204" pitchFamily="34" charset="0"/>
              <a:buChar char="•"/>
            </a:pPr>
            <a:r>
              <a:rPr lang="it-IT" sz="1400" dirty="0" err="1"/>
              <a:t>getUsersFromUsername</a:t>
            </a:r>
            <a:r>
              <a:rPr lang="it-IT" sz="1400" dirty="0"/>
              <a:t>(usernames)</a:t>
            </a:r>
          </a:p>
          <a:p>
            <a:pPr marL="1200150" lvl="2" indent="-285750">
              <a:buFont typeface="Arial" panose="020B0604020202020204" pitchFamily="34" charset="0"/>
              <a:buChar char="•"/>
            </a:pPr>
            <a:r>
              <a:rPr lang="it-IT" sz="1400" dirty="0" err="1"/>
              <a:t>registerUser</a:t>
            </a:r>
            <a:r>
              <a:rPr lang="it-IT" sz="1400" dirty="0"/>
              <a:t>(</a:t>
            </a:r>
            <a:r>
              <a:rPr lang="it-IT" sz="1400" dirty="0" err="1"/>
              <a:t>password,name,surname,username,email</a:t>
            </a:r>
            <a:r>
              <a:rPr lang="it-IT" sz="1400" dirty="0"/>
              <a:t>)</a:t>
            </a:r>
          </a:p>
          <a:p>
            <a:pPr marL="1200150" lvl="2" indent="-285750">
              <a:buFont typeface="Arial" panose="020B0604020202020204" pitchFamily="34" charset="0"/>
              <a:buChar char="•"/>
            </a:pPr>
            <a:r>
              <a:rPr lang="it-IT" sz="1400" dirty="0" err="1"/>
              <a:t>getUsers</a:t>
            </a:r>
            <a:r>
              <a:rPr lang="it-IT" sz="1400" dirty="0"/>
              <a:t>()</a:t>
            </a:r>
          </a:p>
          <a:p>
            <a:pPr marL="742950" lvl="1" indent="-285750">
              <a:buFont typeface="Wingdings" panose="05000000000000000000" pitchFamily="2" charset="2"/>
              <a:buChar char="§"/>
            </a:pPr>
            <a:r>
              <a:rPr lang="it-IT" sz="1400" dirty="0" err="1"/>
              <a:t>MeetingDAO</a:t>
            </a:r>
            <a:endParaRPr lang="it-IT" sz="1400" dirty="0"/>
          </a:p>
          <a:p>
            <a:pPr marL="1200150" lvl="2" indent="-285750">
              <a:buFont typeface="Arial" panose="020B0604020202020204" pitchFamily="34" charset="0"/>
              <a:buChar char="•"/>
            </a:pPr>
            <a:r>
              <a:rPr lang="it-IT" sz="1400" dirty="0" err="1"/>
              <a:t>findMeetingNotExpiredByUser</a:t>
            </a:r>
            <a:r>
              <a:rPr lang="it-IT" sz="1400" dirty="0"/>
              <a:t>(</a:t>
            </a:r>
            <a:r>
              <a:rPr lang="it-IT" sz="1400" dirty="0" err="1"/>
              <a:t>idCreator</a:t>
            </a:r>
            <a:r>
              <a:rPr lang="it-IT" sz="1400" dirty="0"/>
              <a:t>)</a:t>
            </a:r>
          </a:p>
          <a:p>
            <a:pPr marL="1200150" lvl="2" indent="-285750">
              <a:buFont typeface="Arial" panose="020B0604020202020204" pitchFamily="34" charset="0"/>
              <a:buChar char="•"/>
            </a:pPr>
            <a:r>
              <a:rPr lang="it-IT" sz="1400" dirty="0" err="1"/>
              <a:t>findMeetingById</a:t>
            </a:r>
            <a:r>
              <a:rPr lang="it-IT" sz="1400" dirty="0"/>
              <a:t>(</a:t>
            </a:r>
            <a:r>
              <a:rPr lang="it-IT" sz="1400" dirty="0" err="1"/>
              <a:t>idMeeting</a:t>
            </a:r>
            <a:r>
              <a:rPr lang="it-IT" sz="1400" dirty="0"/>
              <a:t>)</a:t>
            </a:r>
          </a:p>
          <a:p>
            <a:pPr marL="1200150" lvl="2" indent="-285750">
              <a:buFont typeface="Arial" panose="020B0604020202020204" pitchFamily="34" charset="0"/>
              <a:buChar char="•"/>
            </a:pPr>
            <a:r>
              <a:rPr lang="it-IT" sz="1400" dirty="0" err="1"/>
              <a:t>createMeeting</a:t>
            </a:r>
            <a:r>
              <a:rPr lang="it-IT" sz="1400" dirty="0"/>
              <a:t>(</a:t>
            </a:r>
            <a:r>
              <a:rPr lang="it-IT" sz="1400" dirty="0" err="1"/>
              <a:t>title,date,time,length,numberOfParticipants</a:t>
            </a:r>
            <a:r>
              <a:rPr lang="it-IT" sz="1400" dirty="0"/>
              <a:t>, </a:t>
            </a:r>
            <a:r>
              <a:rPr lang="it-IT" sz="1400" dirty="0" err="1"/>
              <a:t>idCreator</a:t>
            </a:r>
            <a:r>
              <a:rPr lang="it-IT" sz="1400" dirty="0"/>
              <a:t>)</a:t>
            </a:r>
          </a:p>
          <a:p>
            <a:pPr marL="742950" lvl="1" indent="-285750">
              <a:buFont typeface="Wingdings" panose="05000000000000000000" pitchFamily="2" charset="2"/>
              <a:buChar char="§"/>
            </a:pPr>
            <a:r>
              <a:rPr lang="it-IT" sz="1400" dirty="0" err="1"/>
              <a:t>ParticipantDAO</a:t>
            </a:r>
            <a:endParaRPr lang="it-IT" sz="1400" dirty="0"/>
          </a:p>
          <a:p>
            <a:pPr marL="1200150" lvl="2" indent="-285750">
              <a:buFont typeface="Arial" panose="020B0604020202020204" pitchFamily="34" charset="0"/>
              <a:buChar char="•"/>
            </a:pPr>
            <a:r>
              <a:rPr lang="it-IT" sz="1400" dirty="0" err="1"/>
              <a:t>createParticipant</a:t>
            </a:r>
            <a:r>
              <a:rPr lang="it-IT" sz="1400" dirty="0"/>
              <a:t>(</a:t>
            </a:r>
            <a:r>
              <a:rPr lang="it-IT" sz="1400" dirty="0" err="1"/>
              <a:t>participants</a:t>
            </a:r>
            <a:r>
              <a:rPr lang="it-IT" sz="1400" dirty="0"/>
              <a:t>, </a:t>
            </a:r>
            <a:r>
              <a:rPr lang="it-IT" sz="1400" dirty="0" err="1"/>
              <a:t>idMeeting</a:t>
            </a:r>
            <a:r>
              <a:rPr lang="it-IT" sz="1400" dirty="0"/>
              <a:t>)</a:t>
            </a:r>
          </a:p>
        </p:txBody>
      </p:sp>
      <p:sp>
        <p:nvSpPr>
          <p:cNvPr id="7" name="CasellaDiTesto 6">
            <a:extLst>
              <a:ext uri="{FF2B5EF4-FFF2-40B4-BE49-F238E27FC236}">
                <a16:creationId xmlns:a16="http://schemas.microsoft.com/office/drawing/2014/main" id="{CBAD18AD-6E09-6326-EA32-E16C3BE08878}"/>
              </a:ext>
            </a:extLst>
          </p:cNvPr>
          <p:cNvSpPr txBox="1"/>
          <p:nvPr/>
        </p:nvSpPr>
        <p:spPr>
          <a:xfrm>
            <a:off x="3866964" y="1026634"/>
            <a:ext cx="2631490" cy="954107"/>
          </a:xfrm>
          <a:prstGeom prst="rect">
            <a:avLst/>
          </a:prstGeom>
          <a:noFill/>
        </p:spPr>
        <p:txBody>
          <a:bodyPr wrap="square">
            <a:spAutoFit/>
          </a:bodyPr>
          <a:lstStyle/>
          <a:p>
            <a:pPr marL="285750" indent="-285750">
              <a:buFont typeface="Arial" panose="020B0604020202020204" pitchFamily="34" charset="0"/>
              <a:buChar char="•"/>
            </a:pPr>
            <a:r>
              <a:rPr lang="it-IT" sz="1400" b="1" dirty="0"/>
              <a:t>Filters</a:t>
            </a:r>
          </a:p>
          <a:p>
            <a:pPr marL="742950" lvl="1" indent="-285750">
              <a:buFont typeface="Wingdings" panose="05000000000000000000" pitchFamily="2" charset="2"/>
              <a:buChar char="§"/>
            </a:pPr>
            <a:r>
              <a:rPr lang="it-IT" sz="1400" dirty="0" err="1"/>
              <a:t>checkLoggedUser</a:t>
            </a:r>
            <a:endParaRPr lang="it-IT" sz="1400" dirty="0"/>
          </a:p>
          <a:p>
            <a:pPr marL="742950" lvl="1" indent="-285750">
              <a:buFont typeface="Wingdings" panose="05000000000000000000" pitchFamily="2" charset="2"/>
              <a:buChar char="§"/>
            </a:pPr>
            <a:r>
              <a:rPr lang="it-IT" sz="1400" dirty="0" err="1"/>
              <a:t>checkNotLoggedUser</a:t>
            </a:r>
            <a:endParaRPr lang="it-IT" sz="1400" dirty="0"/>
          </a:p>
          <a:p>
            <a:pPr marL="742950" lvl="1" indent="-285750">
              <a:buFont typeface="Wingdings" panose="05000000000000000000" pitchFamily="2" charset="2"/>
              <a:buChar char="§"/>
            </a:pPr>
            <a:r>
              <a:rPr lang="it-IT" sz="1400" dirty="0" err="1"/>
              <a:t>NoCacher</a:t>
            </a:r>
            <a:endParaRPr lang="it-IT" sz="1400" dirty="0"/>
          </a:p>
        </p:txBody>
      </p:sp>
      <p:sp>
        <p:nvSpPr>
          <p:cNvPr id="8" name="CasellaDiTesto 7">
            <a:extLst>
              <a:ext uri="{FF2B5EF4-FFF2-40B4-BE49-F238E27FC236}">
                <a16:creationId xmlns:a16="http://schemas.microsoft.com/office/drawing/2014/main" id="{827A4733-3973-72B0-25BA-8DB16B607774}"/>
              </a:ext>
            </a:extLst>
          </p:cNvPr>
          <p:cNvSpPr txBox="1"/>
          <p:nvPr/>
        </p:nvSpPr>
        <p:spPr>
          <a:xfrm>
            <a:off x="7734669" y="3765976"/>
            <a:ext cx="2785369" cy="738664"/>
          </a:xfrm>
          <a:prstGeom prst="rect">
            <a:avLst/>
          </a:prstGeom>
          <a:noFill/>
        </p:spPr>
        <p:txBody>
          <a:bodyPr wrap="square">
            <a:spAutoFit/>
          </a:bodyPr>
          <a:lstStyle/>
          <a:p>
            <a:pPr marL="285750" indent="-285750">
              <a:buFont typeface="Arial" panose="020B0604020202020204" pitchFamily="34" charset="0"/>
              <a:buChar char="•"/>
            </a:pPr>
            <a:r>
              <a:rPr lang="it-IT" sz="1400" b="1" dirty="0" err="1"/>
              <a:t>Views</a:t>
            </a:r>
            <a:r>
              <a:rPr lang="it-IT" sz="1400" b="1" dirty="0"/>
              <a:t> (Templates)</a:t>
            </a:r>
          </a:p>
          <a:p>
            <a:pPr marL="742950" lvl="1" indent="-285750">
              <a:buFont typeface="Wingdings" panose="05000000000000000000" pitchFamily="2" charset="2"/>
              <a:buChar char="§"/>
            </a:pPr>
            <a:r>
              <a:rPr lang="it-IT" sz="1400" dirty="0"/>
              <a:t>index.html</a:t>
            </a:r>
          </a:p>
          <a:p>
            <a:pPr marL="742950" lvl="1" indent="-285750">
              <a:buFont typeface="Wingdings" panose="05000000000000000000" pitchFamily="2" charset="2"/>
              <a:buChar char="§"/>
            </a:pPr>
            <a:r>
              <a:rPr lang="it-IT" sz="1400" dirty="0"/>
              <a:t>homepage.html</a:t>
            </a:r>
          </a:p>
        </p:txBody>
      </p:sp>
      <p:sp>
        <p:nvSpPr>
          <p:cNvPr id="9" name="CasellaDiTesto 8">
            <a:extLst>
              <a:ext uri="{FF2B5EF4-FFF2-40B4-BE49-F238E27FC236}">
                <a16:creationId xmlns:a16="http://schemas.microsoft.com/office/drawing/2014/main" id="{F96D76A7-E9A9-8751-FDCD-32BF285C8E2A}"/>
              </a:ext>
            </a:extLst>
          </p:cNvPr>
          <p:cNvSpPr txBox="1"/>
          <p:nvPr/>
        </p:nvSpPr>
        <p:spPr>
          <a:xfrm>
            <a:off x="7734668" y="1026634"/>
            <a:ext cx="3824057" cy="2462213"/>
          </a:xfrm>
          <a:prstGeom prst="rect">
            <a:avLst/>
          </a:prstGeom>
          <a:noFill/>
        </p:spPr>
        <p:txBody>
          <a:bodyPr wrap="square">
            <a:spAutoFit/>
          </a:bodyPr>
          <a:lstStyle/>
          <a:p>
            <a:pPr marL="285750" indent="-285750">
              <a:buFont typeface="Arial" panose="020B0604020202020204" pitchFamily="34" charset="0"/>
              <a:buChar char="•"/>
            </a:pPr>
            <a:r>
              <a:rPr lang="it-IT" sz="1400" b="1" dirty="0"/>
              <a:t>Controllers (</a:t>
            </a:r>
            <a:r>
              <a:rPr lang="it-IT" sz="1400" b="1" dirty="0" err="1"/>
              <a:t>servlets</a:t>
            </a:r>
            <a:r>
              <a:rPr lang="it-IT" sz="1400" b="1" dirty="0"/>
              <a:t>) [access </a:t>
            </a:r>
            <a:r>
              <a:rPr lang="it-IT" sz="1400" b="1" dirty="0" err="1"/>
              <a:t>rights</a:t>
            </a:r>
            <a:r>
              <a:rPr lang="it-IT" sz="1400" b="1" dirty="0"/>
              <a:t>]</a:t>
            </a:r>
          </a:p>
          <a:p>
            <a:pPr marL="742950" lvl="1" indent="-285750">
              <a:buFont typeface="Wingdings" panose="05000000000000000000" pitchFamily="2" charset="2"/>
              <a:buChar char="§"/>
            </a:pPr>
            <a:r>
              <a:rPr lang="it-IT" sz="1400" dirty="0" err="1"/>
              <a:t>CheckLogin</a:t>
            </a:r>
            <a:r>
              <a:rPr lang="it-IT" sz="1400" dirty="0"/>
              <a:t> [</a:t>
            </a:r>
            <a:r>
              <a:rPr lang="it-IT" sz="1400" dirty="0" err="1"/>
              <a:t>not</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CheckMeetingParameters</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CheckRegistration</a:t>
            </a:r>
            <a:r>
              <a:rPr lang="it-IT" sz="1400" dirty="0"/>
              <a:t> [</a:t>
            </a:r>
            <a:r>
              <a:rPr lang="it-IT" sz="1400" dirty="0" err="1"/>
              <a:t>not</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CreateMeeting</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GetMyMeetings</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GetOtherMeetings</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GetUserList</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IncrementAttempts</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LogOut</a:t>
            </a:r>
            <a:r>
              <a:rPr lang="it-IT" sz="1400" dirty="0"/>
              <a:t>[</a:t>
            </a:r>
            <a:r>
              <a:rPr lang="it-IT" sz="1400" dirty="0" err="1"/>
              <a:t>logged</a:t>
            </a:r>
            <a:r>
              <a:rPr lang="it-IT" sz="1400" dirty="0"/>
              <a:t> user]</a:t>
            </a:r>
          </a:p>
          <a:p>
            <a:pPr marL="742950" lvl="1" indent="-285750">
              <a:buFont typeface="Wingdings" panose="05000000000000000000" pitchFamily="2" charset="2"/>
              <a:buChar char="§"/>
            </a:pPr>
            <a:endParaRPr lang="it-IT" sz="1400" dirty="0"/>
          </a:p>
        </p:txBody>
      </p:sp>
    </p:spTree>
    <p:extLst>
      <p:ext uri="{BB962C8B-B14F-4D97-AF65-F5344CB8AC3E}">
        <p14:creationId xmlns:p14="http://schemas.microsoft.com/office/powerpoint/2010/main" val="89927540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7C8E778-1CBB-4856-B839-AA005135A74F}">
  <we:reference id="wa200000113" version="1.0.0.0" store="it-IT"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534</TotalTime>
  <Words>2027</Words>
  <Application>Microsoft Office PowerPoint</Application>
  <PresentationFormat>Widescreen</PresentationFormat>
  <Paragraphs>203</Paragraphs>
  <Slides>23</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Light</vt:lpstr>
      <vt:lpstr>DejaVu Sans Mono for Powerline</vt:lpstr>
      <vt:lpstr>Wingdings</vt:lpstr>
      <vt:lpstr>Tema di Office</vt:lpstr>
      <vt:lpstr>Progetto TIW 2021/2022</vt:lpstr>
      <vt:lpstr>Presentazione standard di PowerPoint</vt:lpstr>
      <vt:lpstr>Presentazione standard di PowerPoint</vt:lpstr>
      <vt:lpstr>Database Design</vt:lpstr>
      <vt:lpstr>Database schema (1/2)</vt:lpstr>
      <vt:lpstr>Database schema (2/2)</vt:lpstr>
      <vt:lpstr>Application requirements analysis</vt:lpstr>
      <vt:lpstr>Non-functional requirements</vt:lpstr>
      <vt:lpstr>Components Server-Side </vt:lpstr>
      <vt:lpstr>Components Client-Side </vt:lpstr>
      <vt:lpstr>Presentazione standard di PowerPoint</vt:lpstr>
      <vt:lpstr>Presentazione standard di PowerPoint</vt:lpstr>
      <vt:lpstr>Controller &amp; Event Handlers</vt:lpstr>
      <vt:lpstr>Application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TIW 2021/2022</dc:title>
  <dc:creator>Leonardo</dc:creator>
  <cp:lastModifiedBy>Leonardo</cp:lastModifiedBy>
  <cp:revision>2</cp:revision>
  <dcterms:created xsi:type="dcterms:W3CDTF">2023-01-24T08:12:19Z</dcterms:created>
  <dcterms:modified xsi:type="dcterms:W3CDTF">2023-01-24T17:06:50Z</dcterms:modified>
</cp:coreProperties>
</file>